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6"/>
  </p:notesMasterIdLst>
  <p:handoutMasterIdLst>
    <p:handoutMasterId r:id="rId57"/>
  </p:handoutMasterIdLst>
  <p:sldIdLst>
    <p:sldId id="327" r:id="rId5"/>
    <p:sldId id="330" r:id="rId6"/>
    <p:sldId id="331" r:id="rId7"/>
    <p:sldId id="332" r:id="rId8"/>
    <p:sldId id="298" r:id="rId9"/>
    <p:sldId id="333" r:id="rId10"/>
    <p:sldId id="263" r:id="rId11"/>
    <p:sldId id="299" r:id="rId12"/>
    <p:sldId id="334" r:id="rId13"/>
    <p:sldId id="264" r:id="rId14"/>
    <p:sldId id="266" r:id="rId15"/>
    <p:sldId id="265" r:id="rId16"/>
    <p:sldId id="276" r:id="rId17"/>
    <p:sldId id="335" r:id="rId18"/>
    <p:sldId id="336" r:id="rId19"/>
    <p:sldId id="337" r:id="rId20"/>
    <p:sldId id="303" r:id="rId21"/>
    <p:sldId id="338" r:id="rId22"/>
    <p:sldId id="339" r:id="rId23"/>
    <p:sldId id="293" r:id="rId24"/>
    <p:sldId id="277" r:id="rId25"/>
    <p:sldId id="284" r:id="rId26"/>
    <p:sldId id="269" r:id="rId27"/>
    <p:sldId id="304" r:id="rId28"/>
    <p:sldId id="305" r:id="rId29"/>
    <p:sldId id="307" r:id="rId30"/>
    <p:sldId id="306" r:id="rId31"/>
    <p:sldId id="308" r:id="rId32"/>
    <p:sldId id="270" r:id="rId33"/>
    <p:sldId id="309" r:id="rId34"/>
    <p:sldId id="310" r:id="rId35"/>
    <p:sldId id="311" r:id="rId36"/>
    <p:sldId id="312" r:id="rId37"/>
    <p:sldId id="314" r:id="rId38"/>
    <p:sldId id="313" r:id="rId39"/>
    <p:sldId id="315" r:id="rId40"/>
    <p:sldId id="316" r:id="rId41"/>
    <p:sldId id="317" r:id="rId42"/>
    <p:sldId id="294" r:id="rId43"/>
    <p:sldId id="296" r:id="rId44"/>
    <p:sldId id="318" r:id="rId45"/>
    <p:sldId id="319" r:id="rId46"/>
    <p:sldId id="321" r:id="rId47"/>
    <p:sldId id="322" r:id="rId48"/>
    <p:sldId id="323" r:id="rId49"/>
    <p:sldId id="324" r:id="rId50"/>
    <p:sldId id="288" r:id="rId51"/>
    <p:sldId id="289" r:id="rId52"/>
    <p:sldId id="320" r:id="rId53"/>
    <p:sldId id="274" r:id="rId54"/>
    <p:sldId id="329" r:id="rId55"/>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948CB"/>
    <a:srgbClr val="0B49CB"/>
    <a:srgbClr val="F2F4F8"/>
    <a:srgbClr val="1C7DDB"/>
    <a:srgbClr val="121619"/>
    <a:srgbClr val="F2F2F2"/>
    <a:srgbClr val="145579"/>
    <a:srgbClr val="3A6483"/>
    <a:srgbClr val="204E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71" d="100"/>
          <a:sy n="71" d="100"/>
        </p:scale>
        <p:origin x="1344" y="4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commentAuthors" Target="commentAuthors.xml"/><Relationship Id="rId5" Type="http://schemas.openxmlformats.org/officeDocument/2006/relationships/slide" Target="slides/slide1.xml"/><Relationship Id="rId61" Type="http://schemas.openxmlformats.org/officeDocument/2006/relationships/theme" Target="theme/them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notesMaster" Target="notesMasters/notesMaster1.xml"/><Relationship Id="rId64"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handoutMaster" Target="handoutMasters/handoutMaster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6/16/2023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jpeg>
</file>

<file path=ppt/media/image56.png>
</file>

<file path=ppt/media/image57.png>
</file>

<file path=ppt/media/image58.png>
</file>

<file path=ppt/media/image59.jpeg>
</file>

<file path=ppt/media/image6.png>
</file>

<file path=ppt/media/image60.png>
</file>

<file path=ppt/media/image61.png>
</file>

<file path=ppt/media/image62.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11814504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42496851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21</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5160811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2882175666"/>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709" r:id="rId14"/>
    <p:sldLayoutId id="2147483710"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FelipeSeleme/IBM_DataScientist_Certification/blob/main/03_data%20wrangling.ipynb"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hyperlink" Target="https://github.com/FelipeSeleme/IBM_DataScientist_Certification/blob/main/05_eda-dataviz.ipynb" TargetMode="External"/><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FelipeSeleme/IBM_DataScientist_Certification/blob/main/04_eda-sql-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FelipeSeleme/IBM_DataScientist_Certification/blob/main/06_launch_site_location.ipynb"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FelipeSeleme/IBM_DataScientist_Certification/blob/main/06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FelipeSeleme/IBM_DataScientist_Certification/blob/main/06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FelipeSeleme/IBM_DataScientist_Certification/blob/main/07_dashboard_appli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FelipeSeleme/IBM_DataScientist_Certification/blob/main/07_dashboard_applic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FelipeSeleme/IBM_DataScientist_Certification/blob/main/07_dashboard_applic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hyperlink" Target="https://github.com/FelipeSeleme/IBM_DataScientist_Certification/blob/main/08_Machine_Learning_Prediction.ipynb" TargetMode="External"/><Relationship Id="rId4" Type="http://schemas.openxmlformats.org/officeDocument/2006/relationships/image" Target="../media/image29.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50.png"/></Relationships>
</file>

<file path=ppt/slides/_rels/slide4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4.png"/></Relationships>
</file>

<file path=ppt/slides/_rels/slide43.xml.rels><?xml version="1.0" encoding="UTF-8" standalone="yes"?>
<Relationships xmlns="http://schemas.openxmlformats.org/package/2006/relationships"><Relationship Id="rId2" Type="http://schemas.openxmlformats.org/officeDocument/2006/relationships/image" Target="../media/image55.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59.jpe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62.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hyperlink" Target="https://github.com/FelipeSeleme/IBM_DataScientist_Certification/blob/main/01_data-collection-api.ipynb" TargetMode="External"/><Relationship Id="rId7"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hyperlink" Target="https://github.com/FelipeSeleme/IBM_DataScientist_Certification/blob/main/02_webscraping.ipynb" TargetMode="External"/><Relationship Id="rId7"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 Id="rId9"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Felipe </a:t>
            </a:r>
            <a:r>
              <a:rPr lang="en-US" dirty="0">
                <a:solidFill>
                  <a:schemeClr val="bg2"/>
                </a:solidFill>
                <a:latin typeface="Montserrat" pitchFamily="2" charset="0"/>
                <a:ea typeface="SF Pro" pitchFamily="2" charset="0"/>
                <a:cs typeface="SF Pro" pitchFamily="2" charset="0"/>
              </a:rPr>
              <a:t>Seleme</a:t>
            </a:r>
            <a:r>
              <a:rPr lang="en-US" dirty="0">
                <a:solidFill>
                  <a:schemeClr val="bg2"/>
                </a:solidFill>
                <a:latin typeface="Abadi"/>
                <a:ea typeface="SF Pro" pitchFamily="2" charset="0"/>
                <a:cs typeface="SF Pro" pitchFamily="2" charset="0"/>
              </a:rPr>
              <a:t> Ribeiro</a:t>
            </a:r>
          </a:p>
          <a:p>
            <a:r>
              <a:rPr lang="en-US" dirty="0">
                <a:solidFill>
                  <a:schemeClr val="bg2"/>
                </a:solidFill>
                <a:latin typeface="Abadi" panose="020B0604020104020204" pitchFamily="34" charset="0"/>
                <a:ea typeface="SF Pro" pitchFamily="2" charset="0"/>
                <a:cs typeface="SF Pro" pitchFamily="2" charset="0"/>
              </a:rPr>
              <a:t>Jun/2023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2" y="1825625"/>
            <a:ext cx="6257119" cy="2219250"/>
          </a:xfrm>
          <a:prstGeom prst="rect">
            <a:avLst/>
          </a:prstGeom>
        </p:spPr>
        <p:txBody>
          <a:bodyPr/>
          <a:lstStyle/>
          <a:p>
            <a:r>
              <a:rPr lang="en-US" sz="2200" dirty="0">
                <a:solidFill>
                  <a:schemeClr val="accent3">
                    <a:lumMod val="25000"/>
                  </a:schemeClr>
                </a:solidFill>
                <a:latin typeface="Montserrat" pitchFamily="2" charset="0"/>
              </a:rPr>
              <a:t>Exploratory Data Analysis (EDA)</a:t>
            </a:r>
          </a:p>
          <a:p>
            <a:pPr lvl="1"/>
            <a:r>
              <a:rPr lang="en-US" sz="1600" dirty="0">
                <a:solidFill>
                  <a:schemeClr val="accent3">
                    <a:lumMod val="25000"/>
                  </a:schemeClr>
                </a:solidFill>
                <a:latin typeface="Montserrat" pitchFamily="2" charset="0"/>
              </a:rPr>
              <a:t>Calculate the number of launches on each site</a:t>
            </a:r>
          </a:p>
          <a:p>
            <a:pPr lvl="1"/>
            <a:r>
              <a:rPr lang="en-US" sz="1600" dirty="0">
                <a:solidFill>
                  <a:schemeClr val="accent3">
                    <a:lumMod val="25000"/>
                  </a:schemeClr>
                </a:solidFill>
                <a:latin typeface="Montserrat" pitchFamily="2" charset="0"/>
              </a:rPr>
              <a:t>Calculate the number and occurrence of each orbit</a:t>
            </a:r>
          </a:p>
          <a:p>
            <a:pPr lvl="1"/>
            <a:r>
              <a:rPr lang="en-US" sz="1600" dirty="0">
                <a:solidFill>
                  <a:schemeClr val="accent3">
                    <a:lumMod val="25000"/>
                  </a:schemeClr>
                </a:solidFill>
                <a:latin typeface="Montserrat" pitchFamily="2" charset="0"/>
              </a:rPr>
              <a:t>Calculate the occurrence of mission outcome</a:t>
            </a:r>
          </a:p>
          <a:p>
            <a:pPr lvl="1"/>
            <a:endParaRPr lang="en-US" sz="1600" dirty="0">
              <a:solidFill>
                <a:schemeClr val="accent3">
                  <a:lumMod val="25000"/>
                </a:schemeClr>
              </a:solidFill>
              <a:latin typeface="Montserrat" pitchFamily="2" charset="0"/>
            </a:endParaRPr>
          </a:p>
          <a:p>
            <a:r>
              <a:rPr lang="en-US" sz="2200" dirty="0">
                <a:solidFill>
                  <a:schemeClr val="accent3">
                    <a:lumMod val="25000"/>
                  </a:schemeClr>
                </a:solidFill>
                <a:latin typeface="Montserrat" pitchFamily="2" charset="0"/>
              </a:rPr>
              <a:t>Determine Training Labels</a:t>
            </a:r>
          </a:p>
          <a:p>
            <a:pPr lvl="1"/>
            <a:r>
              <a:rPr lang="en-US" sz="1600" dirty="0">
                <a:solidFill>
                  <a:schemeClr val="accent3">
                    <a:lumMod val="25000"/>
                  </a:schemeClr>
                </a:solidFill>
                <a:latin typeface="Montserrat" pitchFamily="2" charset="0"/>
              </a:rPr>
              <a:t>Create a landing outcome label</a:t>
            </a:r>
          </a:p>
          <a:p>
            <a:pPr lvl="1"/>
            <a:endParaRPr lang="en-US" sz="1600" dirty="0">
              <a:solidFill>
                <a:schemeClr val="accent3">
                  <a:lumMod val="25000"/>
                </a:schemeClr>
              </a:solidFill>
              <a:latin typeface="Montserrat" pitchFamily="2" charset="0"/>
            </a:endParaRPr>
          </a:p>
          <a:p>
            <a:endParaRPr lang="en-US" dirty="0">
              <a:latin typeface="Montserrat" pitchFamily="2" charset="0"/>
            </a:endParaRPr>
          </a:p>
          <a:p>
            <a:endParaRPr lang="en-US" dirty="0">
              <a:latin typeface="Montserrat" pitchFamily="2" charset="0"/>
            </a:endParaRPr>
          </a:p>
          <a:p>
            <a:endParaRPr lang="en-US" dirty="0">
              <a:latin typeface="Montserrat" pitchFamily="2" charset="0"/>
            </a:endParaRP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Data Wrangling</a:t>
            </a:r>
          </a:p>
        </p:txBody>
      </p:sp>
      <p:pic>
        <p:nvPicPr>
          <p:cNvPr id="3" name="Imagem 2">
            <a:extLst>
              <a:ext uri="{FF2B5EF4-FFF2-40B4-BE49-F238E27FC236}">
                <a16:creationId xmlns:a16="http://schemas.microsoft.com/office/drawing/2014/main" id="{71AFCEC4-0D5B-EC23-B092-8A5EA10CF4EA}"/>
              </a:ext>
            </a:extLst>
          </p:cNvPr>
          <p:cNvPicPr>
            <a:picLocks noChangeAspect="1"/>
          </p:cNvPicPr>
          <p:nvPr/>
        </p:nvPicPr>
        <p:blipFill>
          <a:blip r:embed="rId3"/>
          <a:stretch>
            <a:fillRect/>
          </a:stretch>
        </p:blipFill>
        <p:spPr>
          <a:xfrm>
            <a:off x="7275267" y="1532017"/>
            <a:ext cx="4010343" cy="2781799"/>
          </a:xfrm>
          <a:prstGeom prst="rect">
            <a:avLst/>
          </a:prstGeom>
        </p:spPr>
      </p:pic>
      <p:sp>
        <p:nvSpPr>
          <p:cNvPr id="6" name="CaixaDeTexto 5">
            <a:extLst>
              <a:ext uri="{FF2B5EF4-FFF2-40B4-BE49-F238E27FC236}">
                <a16:creationId xmlns:a16="http://schemas.microsoft.com/office/drawing/2014/main" id="{7DDCE857-7727-33AF-4B2C-D5A577F674E7}"/>
              </a:ext>
            </a:extLst>
          </p:cNvPr>
          <p:cNvSpPr txBox="1"/>
          <p:nvPr/>
        </p:nvSpPr>
        <p:spPr>
          <a:xfrm>
            <a:off x="7275267" y="4313816"/>
            <a:ext cx="4010343" cy="330860"/>
          </a:xfrm>
          <a:prstGeom prst="rect">
            <a:avLst/>
          </a:prstGeom>
          <a:noFill/>
        </p:spPr>
        <p:txBody>
          <a:bodyPr wrap="square" rtlCol="0">
            <a:spAutoFit/>
          </a:bodyPr>
          <a:lstStyle/>
          <a:p>
            <a:r>
              <a:rPr lang="pt-BR" sz="1550" dirty="0" err="1">
                <a:latin typeface="Montserrat" pitchFamily="2" charset="0"/>
              </a:rPr>
              <a:t>Each</a:t>
            </a:r>
            <a:r>
              <a:rPr lang="pt-BR" sz="1550" dirty="0">
                <a:latin typeface="Montserrat" pitchFamily="2" charset="0"/>
              </a:rPr>
              <a:t> </a:t>
            </a:r>
            <a:r>
              <a:rPr lang="pt-BR" sz="1550" dirty="0" err="1">
                <a:latin typeface="Montserrat" pitchFamily="2" charset="0"/>
              </a:rPr>
              <a:t>launch</a:t>
            </a:r>
            <a:r>
              <a:rPr lang="pt-BR" sz="1550" dirty="0">
                <a:latin typeface="Montserrat" pitchFamily="2" charset="0"/>
              </a:rPr>
              <a:t> </a:t>
            </a:r>
            <a:r>
              <a:rPr lang="pt-BR" sz="1550" dirty="0" err="1">
                <a:latin typeface="Montserrat" pitchFamily="2" charset="0"/>
              </a:rPr>
              <a:t>aims</a:t>
            </a:r>
            <a:r>
              <a:rPr lang="pt-BR" sz="1550" dirty="0">
                <a:latin typeface="Montserrat" pitchFamily="2" charset="0"/>
              </a:rPr>
              <a:t> </a:t>
            </a:r>
            <a:r>
              <a:rPr lang="pt-BR" sz="1550" dirty="0" err="1">
                <a:latin typeface="Montserrat" pitchFamily="2" charset="0"/>
              </a:rPr>
              <a:t>to</a:t>
            </a:r>
            <a:r>
              <a:rPr lang="pt-BR" sz="1550" dirty="0">
                <a:latin typeface="Montserrat" pitchFamily="2" charset="0"/>
              </a:rPr>
              <a:t> a </a:t>
            </a:r>
            <a:r>
              <a:rPr lang="pt-BR" sz="1550" dirty="0" err="1">
                <a:latin typeface="Montserrat" pitchFamily="2" charset="0"/>
              </a:rPr>
              <a:t>dedicated</a:t>
            </a:r>
            <a:r>
              <a:rPr lang="pt-BR" sz="1550" dirty="0">
                <a:latin typeface="Montserrat" pitchFamily="2" charset="0"/>
              </a:rPr>
              <a:t> </a:t>
            </a:r>
            <a:r>
              <a:rPr lang="pt-BR" sz="1550" dirty="0" err="1">
                <a:latin typeface="Montserrat" pitchFamily="2" charset="0"/>
              </a:rPr>
              <a:t>orbit</a:t>
            </a:r>
            <a:r>
              <a:rPr lang="pt-BR" sz="1550" dirty="0">
                <a:latin typeface="Montserrat" pitchFamily="2" charset="0"/>
              </a:rPr>
              <a:t>.</a:t>
            </a:r>
          </a:p>
        </p:txBody>
      </p:sp>
      <p:sp>
        <p:nvSpPr>
          <p:cNvPr id="7" name="CaixaDeTexto 6">
            <a:extLst>
              <a:ext uri="{FF2B5EF4-FFF2-40B4-BE49-F238E27FC236}">
                <a16:creationId xmlns:a16="http://schemas.microsoft.com/office/drawing/2014/main" id="{4F5384CC-1C81-764E-E919-95D009CDC3FE}"/>
              </a:ext>
            </a:extLst>
          </p:cNvPr>
          <p:cNvSpPr txBox="1"/>
          <p:nvPr/>
        </p:nvSpPr>
        <p:spPr>
          <a:xfrm>
            <a:off x="770012" y="5030509"/>
            <a:ext cx="5389581" cy="707886"/>
          </a:xfrm>
          <a:prstGeom prst="rect">
            <a:avLst/>
          </a:prstGeom>
          <a:noFill/>
        </p:spPr>
        <p:txBody>
          <a:bodyPr wrap="square" rtlCol="0">
            <a:spAutoFit/>
          </a:bodyPr>
          <a:lstStyle/>
          <a:p>
            <a:r>
              <a:rPr lang="en-US" sz="2200" b="1" dirty="0">
                <a:solidFill>
                  <a:schemeClr val="accent3">
                    <a:lumMod val="25000"/>
                  </a:schemeClr>
                </a:solidFill>
                <a:latin typeface="Montserrat" pitchFamily="2" charset="0"/>
                <a:hlinkClick r:id="rId4"/>
              </a:rPr>
              <a:t>GitHub URL to Notebook</a:t>
            </a:r>
            <a:endParaRPr lang="en-US" sz="2200" b="1" dirty="0">
              <a:latin typeface="Montserrat" pitchFamily="2" charset="0"/>
            </a:endParaRPr>
          </a:p>
          <a:p>
            <a:endParaRPr lang="pt-BR" dirty="0"/>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2450"/>
            <a:ext cx="4953057"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Montserrat" pitchFamily="2" charset="0"/>
              </a:rPr>
              <a:t>Scatter Graphs</a:t>
            </a:r>
          </a:p>
          <a:p>
            <a:pPr lvl="1">
              <a:lnSpc>
                <a:spcPct val="100000"/>
              </a:lnSpc>
              <a:spcBef>
                <a:spcPts val="1400"/>
              </a:spcBef>
            </a:pPr>
            <a:r>
              <a:rPr lang="en-US" sz="1800" dirty="0">
                <a:solidFill>
                  <a:schemeClr val="accent3">
                    <a:lumMod val="25000"/>
                  </a:schemeClr>
                </a:solidFill>
                <a:latin typeface="Montserrat" pitchFamily="2" charset="0"/>
              </a:rPr>
              <a:t>Flight Number vs Payload Mass</a:t>
            </a:r>
          </a:p>
          <a:p>
            <a:pPr lvl="1">
              <a:lnSpc>
                <a:spcPct val="100000"/>
              </a:lnSpc>
              <a:spcBef>
                <a:spcPts val="1400"/>
              </a:spcBef>
            </a:pPr>
            <a:r>
              <a:rPr lang="en-US" sz="1800" dirty="0">
                <a:solidFill>
                  <a:schemeClr val="accent3">
                    <a:lumMod val="25000"/>
                  </a:schemeClr>
                </a:solidFill>
                <a:latin typeface="Montserrat" pitchFamily="2" charset="0"/>
              </a:rPr>
              <a:t>Flight Number vs Launch Site</a:t>
            </a:r>
          </a:p>
          <a:p>
            <a:pPr lvl="1">
              <a:lnSpc>
                <a:spcPct val="100000"/>
              </a:lnSpc>
              <a:spcBef>
                <a:spcPts val="1400"/>
              </a:spcBef>
            </a:pPr>
            <a:r>
              <a:rPr lang="en-US" sz="1800" dirty="0">
                <a:solidFill>
                  <a:schemeClr val="accent3">
                    <a:lumMod val="25000"/>
                  </a:schemeClr>
                </a:solidFill>
                <a:latin typeface="Montserrat" pitchFamily="2" charset="0"/>
              </a:rPr>
              <a:t>Payload Mass vs Launch Site</a:t>
            </a:r>
          </a:p>
          <a:p>
            <a:pPr lvl="1">
              <a:lnSpc>
                <a:spcPct val="100000"/>
              </a:lnSpc>
              <a:spcBef>
                <a:spcPts val="1400"/>
              </a:spcBef>
            </a:pPr>
            <a:r>
              <a:rPr lang="en-US" sz="1800" dirty="0">
                <a:solidFill>
                  <a:schemeClr val="accent3">
                    <a:lumMod val="25000"/>
                  </a:schemeClr>
                </a:solidFill>
                <a:latin typeface="Montserrat" pitchFamily="2" charset="0"/>
              </a:rPr>
              <a:t>Flight Number vs Orbit</a:t>
            </a:r>
          </a:p>
          <a:p>
            <a:pPr lvl="1">
              <a:lnSpc>
                <a:spcPct val="100000"/>
              </a:lnSpc>
              <a:spcBef>
                <a:spcPts val="1400"/>
              </a:spcBef>
            </a:pPr>
            <a:r>
              <a:rPr lang="en-US" sz="1800" dirty="0">
                <a:solidFill>
                  <a:schemeClr val="accent3">
                    <a:lumMod val="25000"/>
                  </a:schemeClr>
                </a:solidFill>
                <a:latin typeface="Montserrat" pitchFamily="2" charset="0"/>
              </a:rPr>
              <a:t>Payload Mass vs Orbit</a:t>
            </a:r>
          </a:p>
          <a:p>
            <a:pPr marL="457200" lvl="1" indent="0">
              <a:buNone/>
            </a:pPr>
            <a:endParaRPr lang="en-US" sz="1800" dirty="0">
              <a:latin typeface="Montserrat" pitchFamily="2" charset="0"/>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EDA with Data Visualization</a:t>
            </a:r>
          </a:p>
        </p:txBody>
      </p:sp>
      <p:sp>
        <p:nvSpPr>
          <p:cNvPr id="2" name="Content Placeholder 4">
            <a:extLst>
              <a:ext uri="{FF2B5EF4-FFF2-40B4-BE49-F238E27FC236}">
                <a16:creationId xmlns:a16="http://schemas.microsoft.com/office/drawing/2014/main" id="{D04A2314-D0A4-8E7F-16FA-7347D2CC227C}"/>
              </a:ext>
            </a:extLst>
          </p:cNvPr>
          <p:cNvSpPr txBox="1">
            <a:spLocks/>
          </p:cNvSpPr>
          <p:nvPr/>
        </p:nvSpPr>
        <p:spPr>
          <a:xfrm>
            <a:off x="6027811" y="1822450"/>
            <a:ext cx="4953057" cy="435133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Montserrat" pitchFamily="2" charset="0"/>
              </a:rPr>
              <a:t>Bar Chart </a:t>
            </a:r>
          </a:p>
          <a:p>
            <a:pPr lvl="1">
              <a:lnSpc>
                <a:spcPct val="100000"/>
              </a:lnSpc>
              <a:spcBef>
                <a:spcPts val="1400"/>
              </a:spcBef>
            </a:pPr>
            <a:r>
              <a:rPr lang="en-US" sz="1800" dirty="0">
                <a:solidFill>
                  <a:schemeClr val="accent3">
                    <a:lumMod val="25000"/>
                  </a:schemeClr>
                </a:solidFill>
                <a:latin typeface="Montserrat" pitchFamily="2" charset="0"/>
              </a:rPr>
              <a:t>Orbit vs Success Rate</a:t>
            </a:r>
          </a:p>
          <a:p>
            <a:pPr lvl="1">
              <a:lnSpc>
                <a:spcPct val="100000"/>
              </a:lnSpc>
              <a:spcBef>
                <a:spcPts val="1400"/>
              </a:spcBef>
            </a:pPr>
            <a:endParaRPr lang="en-US" sz="1800" dirty="0">
              <a:solidFill>
                <a:schemeClr val="accent3">
                  <a:lumMod val="25000"/>
                </a:schemeClr>
              </a:solidFill>
              <a:latin typeface="Montserrat" pitchFamily="2" charset="0"/>
            </a:endParaRPr>
          </a:p>
          <a:p>
            <a:pPr lvl="1">
              <a:lnSpc>
                <a:spcPct val="100000"/>
              </a:lnSpc>
              <a:spcBef>
                <a:spcPts val="1400"/>
              </a:spcBef>
            </a:pPr>
            <a:endParaRPr lang="en-US" sz="1800" dirty="0">
              <a:solidFill>
                <a:schemeClr val="accent3">
                  <a:lumMod val="25000"/>
                </a:schemeClr>
              </a:solidFill>
              <a:latin typeface="Montserrat" pitchFamily="2" charset="0"/>
            </a:endParaRPr>
          </a:p>
          <a:p>
            <a:pPr>
              <a:lnSpc>
                <a:spcPct val="100000"/>
              </a:lnSpc>
              <a:spcBef>
                <a:spcPts val="1400"/>
              </a:spcBef>
            </a:pPr>
            <a:r>
              <a:rPr lang="en-US" sz="2200" dirty="0">
                <a:solidFill>
                  <a:schemeClr val="accent3">
                    <a:lumMod val="25000"/>
                  </a:schemeClr>
                </a:solidFill>
                <a:latin typeface="Montserrat" pitchFamily="2" charset="0"/>
              </a:rPr>
              <a:t>Line Chart</a:t>
            </a:r>
          </a:p>
          <a:p>
            <a:pPr lvl="1">
              <a:lnSpc>
                <a:spcPct val="100000"/>
              </a:lnSpc>
              <a:spcBef>
                <a:spcPts val="1400"/>
              </a:spcBef>
            </a:pPr>
            <a:r>
              <a:rPr lang="en-US" sz="1800" dirty="0">
                <a:solidFill>
                  <a:schemeClr val="accent3">
                    <a:lumMod val="25000"/>
                  </a:schemeClr>
                </a:solidFill>
                <a:latin typeface="Montserrat" pitchFamily="2" charset="0"/>
              </a:rPr>
              <a:t>Year vs </a:t>
            </a:r>
            <a:r>
              <a:rPr lang="en-US" sz="1800" dirty="0" err="1">
                <a:solidFill>
                  <a:schemeClr val="accent3">
                    <a:lumMod val="25000"/>
                  </a:schemeClr>
                </a:solidFill>
                <a:latin typeface="Montserrat" pitchFamily="2" charset="0"/>
              </a:rPr>
              <a:t>Sucess</a:t>
            </a:r>
            <a:r>
              <a:rPr lang="en-US" sz="1800" dirty="0">
                <a:solidFill>
                  <a:schemeClr val="accent3">
                    <a:lumMod val="25000"/>
                  </a:schemeClr>
                </a:solidFill>
                <a:latin typeface="Montserrat" pitchFamily="2" charset="0"/>
              </a:rPr>
              <a:t> Rate</a:t>
            </a:r>
          </a:p>
          <a:p>
            <a:pPr marL="457200" lvl="1" indent="0">
              <a:lnSpc>
                <a:spcPct val="100000"/>
              </a:lnSpc>
              <a:spcBef>
                <a:spcPts val="1400"/>
              </a:spcBef>
              <a:buNone/>
            </a:pPr>
            <a:endParaRPr lang="en-US" sz="1800" dirty="0">
              <a:solidFill>
                <a:schemeClr val="accent3">
                  <a:lumMod val="25000"/>
                </a:schemeClr>
              </a:solidFill>
              <a:latin typeface="Montserrat" pitchFamily="2" charset="0"/>
            </a:endParaRPr>
          </a:p>
        </p:txBody>
      </p:sp>
      <p:pic>
        <p:nvPicPr>
          <p:cNvPr id="9" name="Imagem 8">
            <a:extLst>
              <a:ext uri="{FF2B5EF4-FFF2-40B4-BE49-F238E27FC236}">
                <a16:creationId xmlns:a16="http://schemas.microsoft.com/office/drawing/2014/main" id="{CB09B037-79B0-C55C-753F-EDBB9BBF3D83}"/>
              </a:ext>
            </a:extLst>
          </p:cNvPr>
          <p:cNvPicPr>
            <a:picLocks noChangeAspect="1"/>
          </p:cNvPicPr>
          <p:nvPr/>
        </p:nvPicPr>
        <p:blipFill>
          <a:blip r:embed="rId3"/>
          <a:stretch>
            <a:fillRect/>
          </a:stretch>
        </p:blipFill>
        <p:spPr>
          <a:xfrm rot="16200000">
            <a:off x="6092190" y="2349575"/>
            <a:ext cx="350550" cy="342930"/>
          </a:xfrm>
          <a:prstGeom prst="rect">
            <a:avLst/>
          </a:prstGeom>
        </p:spPr>
      </p:pic>
      <p:pic>
        <p:nvPicPr>
          <p:cNvPr id="11" name="Imagem 10">
            <a:extLst>
              <a:ext uri="{FF2B5EF4-FFF2-40B4-BE49-F238E27FC236}">
                <a16:creationId xmlns:a16="http://schemas.microsoft.com/office/drawing/2014/main" id="{BDE671FA-AED1-0684-9D81-0CA53B5F2BC9}"/>
              </a:ext>
            </a:extLst>
          </p:cNvPr>
          <p:cNvPicPr>
            <a:picLocks noChangeAspect="1"/>
          </p:cNvPicPr>
          <p:nvPr/>
        </p:nvPicPr>
        <p:blipFill>
          <a:blip r:embed="rId4"/>
          <a:stretch>
            <a:fillRect/>
          </a:stretch>
        </p:blipFill>
        <p:spPr>
          <a:xfrm>
            <a:off x="6096000" y="4259154"/>
            <a:ext cx="335309" cy="274344"/>
          </a:xfrm>
          <a:prstGeom prst="rect">
            <a:avLst/>
          </a:prstGeom>
        </p:spPr>
      </p:pic>
      <p:pic>
        <p:nvPicPr>
          <p:cNvPr id="13" name="Imagem 12">
            <a:extLst>
              <a:ext uri="{FF2B5EF4-FFF2-40B4-BE49-F238E27FC236}">
                <a16:creationId xmlns:a16="http://schemas.microsoft.com/office/drawing/2014/main" id="{B50ACAB1-0147-8FCF-7415-CE2C73CAC3AB}"/>
              </a:ext>
            </a:extLst>
          </p:cNvPr>
          <p:cNvPicPr>
            <a:picLocks noChangeAspect="1"/>
          </p:cNvPicPr>
          <p:nvPr/>
        </p:nvPicPr>
        <p:blipFill>
          <a:blip r:embed="rId5"/>
          <a:stretch>
            <a:fillRect/>
          </a:stretch>
        </p:blipFill>
        <p:spPr>
          <a:xfrm>
            <a:off x="770011" y="2357195"/>
            <a:ext cx="304826" cy="327688"/>
          </a:xfrm>
          <a:prstGeom prst="rect">
            <a:avLst/>
          </a:prstGeom>
        </p:spPr>
      </p:pic>
      <p:pic>
        <p:nvPicPr>
          <p:cNvPr id="14" name="Imagem 13">
            <a:extLst>
              <a:ext uri="{FF2B5EF4-FFF2-40B4-BE49-F238E27FC236}">
                <a16:creationId xmlns:a16="http://schemas.microsoft.com/office/drawing/2014/main" id="{92B7D43D-8DB8-E28B-A2F6-644F11C257C6}"/>
              </a:ext>
            </a:extLst>
          </p:cNvPr>
          <p:cNvPicPr>
            <a:picLocks noChangeAspect="1"/>
          </p:cNvPicPr>
          <p:nvPr/>
        </p:nvPicPr>
        <p:blipFill>
          <a:blip r:embed="rId5"/>
          <a:stretch>
            <a:fillRect/>
          </a:stretch>
        </p:blipFill>
        <p:spPr>
          <a:xfrm>
            <a:off x="769998" y="3265156"/>
            <a:ext cx="304826" cy="327688"/>
          </a:xfrm>
          <a:prstGeom prst="rect">
            <a:avLst/>
          </a:prstGeom>
        </p:spPr>
      </p:pic>
      <p:pic>
        <p:nvPicPr>
          <p:cNvPr id="15" name="Imagem 14">
            <a:extLst>
              <a:ext uri="{FF2B5EF4-FFF2-40B4-BE49-F238E27FC236}">
                <a16:creationId xmlns:a16="http://schemas.microsoft.com/office/drawing/2014/main" id="{FFEC6B23-06D2-CCED-8881-FD30C9BA3E8A}"/>
              </a:ext>
            </a:extLst>
          </p:cNvPr>
          <p:cNvPicPr>
            <a:picLocks noChangeAspect="1"/>
          </p:cNvPicPr>
          <p:nvPr/>
        </p:nvPicPr>
        <p:blipFill>
          <a:blip r:embed="rId5"/>
          <a:stretch>
            <a:fillRect/>
          </a:stretch>
        </p:blipFill>
        <p:spPr>
          <a:xfrm>
            <a:off x="769998" y="2809877"/>
            <a:ext cx="304826" cy="327688"/>
          </a:xfrm>
          <a:prstGeom prst="rect">
            <a:avLst/>
          </a:prstGeom>
        </p:spPr>
      </p:pic>
      <p:pic>
        <p:nvPicPr>
          <p:cNvPr id="16" name="Imagem 15">
            <a:extLst>
              <a:ext uri="{FF2B5EF4-FFF2-40B4-BE49-F238E27FC236}">
                <a16:creationId xmlns:a16="http://schemas.microsoft.com/office/drawing/2014/main" id="{B8BB23E9-F5A5-FD69-A322-5BE65DE5C7CD}"/>
              </a:ext>
            </a:extLst>
          </p:cNvPr>
          <p:cNvPicPr>
            <a:picLocks noChangeAspect="1"/>
          </p:cNvPicPr>
          <p:nvPr/>
        </p:nvPicPr>
        <p:blipFill>
          <a:blip r:embed="rId5"/>
          <a:stretch>
            <a:fillRect/>
          </a:stretch>
        </p:blipFill>
        <p:spPr>
          <a:xfrm>
            <a:off x="769998" y="3708472"/>
            <a:ext cx="304826" cy="327688"/>
          </a:xfrm>
          <a:prstGeom prst="rect">
            <a:avLst/>
          </a:prstGeom>
        </p:spPr>
      </p:pic>
      <p:pic>
        <p:nvPicPr>
          <p:cNvPr id="17" name="Imagem 16">
            <a:extLst>
              <a:ext uri="{FF2B5EF4-FFF2-40B4-BE49-F238E27FC236}">
                <a16:creationId xmlns:a16="http://schemas.microsoft.com/office/drawing/2014/main" id="{9CBC589D-9DCE-2FCF-BF2B-4AB209C2362E}"/>
              </a:ext>
            </a:extLst>
          </p:cNvPr>
          <p:cNvPicPr>
            <a:picLocks noChangeAspect="1"/>
          </p:cNvPicPr>
          <p:nvPr/>
        </p:nvPicPr>
        <p:blipFill>
          <a:blip r:embed="rId5"/>
          <a:stretch>
            <a:fillRect/>
          </a:stretch>
        </p:blipFill>
        <p:spPr>
          <a:xfrm>
            <a:off x="769998" y="4151788"/>
            <a:ext cx="304826" cy="327688"/>
          </a:xfrm>
          <a:prstGeom prst="rect">
            <a:avLst/>
          </a:prstGeom>
        </p:spPr>
      </p:pic>
      <p:sp>
        <p:nvSpPr>
          <p:cNvPr id="18" name="CaixaDeTexto 17">
            <a:extLst>
              <a:ext uri="{FF2B5EF4-FFF2-40B4-BE49-F238E27FC236}">
                <a16:creationId xmlns:a16="http://schemas.microsoft.com/office/drawing/2014/main" id="{220D076F-AD35-A457-581B-F29771009FED}"/>
              </a:ext>
            </a:extLst>
          </p:cNvPr>
          <p:cNvSpPr txBox="1"/>
          <p:nvPr/>
        </p:nvSpPr>
        <p:spPr>
          <a:xfrm>
            <a:off x="770012" y="5030509"/>
            <a:ext cx="5389581" cy="707886"/>
          </a:xfrm>
          <a:prstGeom prst="rect">
            <a:avLst/>
          </a:prstGeom>
          <a:noFill/>
        </p:spPr>
        <p:txBody>
          <a:bodyPr wrap="square" rtlCol="0">
            <a:spAutoFit/>
          </a:bodyPr>
          <a:lstStyle/>
          <a:p>
            <a:r>
              <a:rPr lang="en-US" sz="2200" b="1" dirty="0">
                <a:solidFill>
                  <a:schemeClr val="accent3">
                    <a:lumMod val="25000"/>
                  </a:schemeClr>
                </a:solidFill>
                <a:latin typeface="Montserrat" pitchFamily="2" charset="0"/>
                <a:hlinkClick r:id="rId6"/>
              </a:rPr>
              <a:t>GitHub URL to Notebook</a:t>
            </a:r>
            <a:endParaRPr lang="en-US" sz="2200" b="1" dirty="0">
              <a:latin typeface="Montserrat" pitchFamily="2" charset="0"/>
            </a:endParaRPr>
          </a:p>
          <a:p>
            <a:endParaRPr lang="pt-BR" dirty="0"/>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73088"/>
            <a:ext cx="10515600" cy="4351338"/>
          </a:xfrm>
          <a:prstGeom prst="rect">
            <a:avLst/>
          </a:prstGeom>
        </p:spPr>
        <p:txBody>
          <a:bodyPr lIns="91440" tIns="45720" rIns="91440" bIns="45720" anchor="t"/>
          <a:lstStyle/>
          <a:p>
            <a:r>
              <a:rPr lang="en-US" sz="1800" dirty="0">
                <a:latin typeface="Montserrat" pitchFamily="2" charset="0"/>
              </a:rPr>
              <a:t>Display the names of the unique launch sites  in the space mission</a:t>
            </a:r>
          </a:p>
          <a:p>
            <a:r>
              <a:rPr lang="en-US" sz="1800" dirty="0">
                <a:latin typeface="Montserrat" pitchFamily="2" charset="0"/>
              </a:rPr>
              <a:t>Display 5 records where launch sites begin with the string 'CCA’</a:t>
            </a:r>
          </a:p>
          <a:p>
            <a:r>
              <a:rPr lang="en-US" sz="1800" dirty="0">
                <a:latin typeface="Montserrat" pitchFamily="2" charset="0"/>
              </a:rPr>
              <a:t>Display the total payload mass carried by boosters launched by NASA (CRS)</a:t>
            </a:r>
          </a:p>
          <a:p>
            <a:r>
              <a:rPr lang="en-US" sz="1800" dirty="0">
                <a:latin typeface="Montserrat" pitchFamily="2" charset="0"/>
              </a:rPr>
              <a:t>Display average payload mass carried by booster version F9 v1.1</a:t>
            </a:r>
          </a:p>
          <a:p>
            <a:r>
              <a:rPr lang="en-US" sz="1800" dirty="0">
                <a:latin typeface="Montserrat" pitchFamily="2" charset="0"/>
              </a:rPr>
              <a:t>List the date when the first </a:t>
            </a:r>
            <a:r>
              <a:rPr lang="en-US" sz="1800" dirty="0" err="1">
                <a:latin typeface="Montserrat" pitchFamily="2" charset="0"/>
              </a:rPr>
              <a:t>succesful</a:t>
            </a:r>
            <a:r>
              <a:rPr lang="en-US" sz="1800" dirty="0">
                <a:latin typeface="Montserrat" pitchFamily="2" charset="0"/>
              </a:rPr>
              <a:t> landing outcome in ground pad was achieved</a:t>
            </a:r>
          </a:p>
          <a:p>
            <a:r>
              <a:rPr lang="en-US" sz="1800" dirty="0">
                <a:latin typeface="Montserrat" pitchFamily="2" charset="0"/>
              </a:rPr>
              <a:t>List the names of the boosters which have success in drone ship and have payload mass greater than 4000 but less than 6000</a:t>
            </a:r>
          </a:p>
          <a:p>
            <a:r>
              <a:rPr lang="en-US" sz="1800" dirty="0">
                <a:latin typeface="Montserrat" pitchFamily="2" charset="0"/>
              </a:rPr>
              <a:t>List the total number of successful and failure mission outcomes</a:t>
            </a:r>
          </a:p>
          <a:p>
            <a:r>
              <a:rPr lang="en-US" sz="1800" dirty="0">
                <a:latin typeface="Montserrat" pitchFamily="2" charset="0"/>
              </a:rPr>
              <a:t>List the   names of the </a:t>
            </a:r>
            <a:r>
              <a:rPr lang="en-US" sz="1800" dirty="0" err="1">
                <a:latin typeface="Montserrat" pitchFamily="2" charset="0"/>
              </a:rPr>
              <a:t>booster_versions</a:t>
            </a:r>
            <a:r>
              <a:rPr lang="en-US" sz="1800" dirty="0">
                <a:latin typeface="Montserrat" pitchFamily="2" charset="0"/>
              </a:rPr>
              <a:t> which have carried the maximum payload mass</a:t>
            </a:r>
          </a:p>
          <a:p>
            <a:r>
              <a:rPr lang="en-US" sz="1800" dirty="0">
                <a:latin typeface="Montserrat" pitchFamily="2" charset="0"/>
              </a:rPr>
              <a:t>List the records which will display the month names, failure </a:t>
            </a:r>
            <a:r>
              <a:rPr lang="en-US" sz="1800" dirty="0" err="1">
                <a:latin typeface="Montserrat" pitchFamily="2" charset="0"/>
              </a:rPr>
              <a:t>landing_outcomes</a:t>
            </a:r>
            <a:r>
              <a:rPr lang="en-US" sz="1800" dirty="0">
                <a:latin typeface="Montserrat" pitchFamily="2" charset="0"/>
              </a:rPr>
              <a:t> in drone ship ,booster versions, </a:t>
            </a:r>
            <a:r>
              <a:rPr lang="en-US" sz="1800" dirty="0" err="1">
                <a:latin typeface="Montserrat" pitchFamily="2" charset="0"/>
              </a:rPr>
              <a:t>launch_site</a:t>
            </a:r>
            <a:r>
              <a:rPr lang="en-US" sz="1800" dirty="0">
                <a:latin typeface="Montserrat" pitchFamily="2" charset="0"/>
              </a:rPr>
              <a:t> for the months in year 2015</a:t>
            </a:r>
          </a:p>
          <a:p>
            <a:r>
              <a:rPr lang="en-US" sz="1800" dirty="0">
                <a:latin typeface="Montserrat" pitchFamily="2" charset="0"/>
              </a:rPr>
              <a:t>Rank the  count of  successful </a:t>
            </a:r>
            <a:r>
              <a:rPr lang="en-US" sz="1800" dirty="0" err="1">
                <a:latin typeface="Montserrat" pitchFamily="2" charset="0"/>
              </a:rPr>
              <a:t>landing_outcomes</a:t>
            </a:r>
            <a:r>
              <a:rPr lang="en-US" sz="1800" dirty="0">
                <a:latin typeface="Montserrat" pitchFamily="2" charset="0"/>
              </a:rPr>
              <a:t> between the date 04-06-2010 and 20-03-2017 in descending order</a:t>
            </a:r>
          </a:p>
          <a:p>
            <a:endParaRPr lang="en-US" sz="1800" dirty="0">
              <a:latin typeface="Montserrat" pitchFamily="2" charset="0"/>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EDA with SQL</a:t>
            </a:r>
          </a:p>
        </p:txBody>
      </p:sp>
      <p:sp>
        <p:nvSpPr>
          <p:cNvPr id="7" name="CaixaDeTexto 6">
            <a:extLst>
              <a:ext uri="{FF2B5EF4-FFF2-40B4-BE49-F238E27FC236}">
                <a16:creationId xmlns:a16="http://schemas.microsoft.com/office/drawing/2014/main" id="{4A3C890F-6EE5-2BFC-EA50-5C8DF564CBB1}"/>
              </a:ext>
            </a:extLst>
          </p:cNvPr>
          <p:cNvSpPr txBox="1"/>
          <p:nvPr/>
        </p:nvSpPr>
        <p:spPr>
          <a:xfrm>
            <a:off x="6987932" y="6008627"/>
            <a:ext cx="5389581" cy="707886"/>
          </a:xfrm>
          <a:prstGeom prst="rect">
            <a:avLst/>
          </a:prstGeom>
          <a:noFill/>
        </p:spPr>
        <p:txBody>
          <a:bodyPr wrap="square" rtlCol="0">
            <a:spAutoFit/>
          </a:bodyPr>
          <a:lstStyle/>
          <a:p>
            <a:r>
              <a:rPr lang="en-US" sz="2200" b="1" dirty="0">
                <a:solidFill>
                  <a:schemeClr val="accent3">
                    <a:lumMod val="25000"/>
                  </a:schemeClr>
                </a:solidFill>
                <a:latin typeface="Montserrat" pitchFamily="2" charset="0"/>
                <a:hlinkClick r:id="rId3"/>
              </a:rPr>
              <a:t>GitHub URL to Notebook</a:t>
            </a:r>
            <a:endParaRPr lang="en-US" sz="2200" b="1" dirty="0">
              <a:latin typeface="Montserrat" pitchFamily="2" charset="0"/>
            </a:endParaRPr>
          </a:p>
          <a:p>
            <a:endParaRPr lang="pt-BR" dirty="0"/>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74236"/>
            <a:ext cx="10515600" cy="4351337"/>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Montserrat" pitchFamily="2" charset="0"/>
              </a:rPr>
              <a:t>Mark all launch sites on a map</a:t>
            </a:r>
            <a:endParaRPr lang="en-US" dirty="0">
              <a:latin typeface="Montserrat" pitchFamily="2" charset="0"/>
            </a:endParaRPr>
          </a:p>
          <a:p>
            <a:endParaRPr lang="en-US" dirty="0">
              <a:latin typeface="Montserrat" pitchFamily="2" charset="0"/>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Build an Interactive Map with Folium</a:t>
            </a:r>
          </a:p>
        </p:txBody>
      </p:sp>
      <p:pic>
        <p:nvPicPr>
          <p:cNvPr id="6" name="Imagem 5">
            <a:extLst>
              <a:ext uri="{FF2B5EF4-FFF2-40B4-BE49-F238E27FC236}">
                <a16:creationId xmlns:a16="http://schemas.microsoft.com/office/drawing/2014/main" id="{E24FFE53-20C5-3666-AB3B-BE74D3BB328E}"/>
              </a:ext>
            </a:extLst>
          </p:cNvPr>
          <p:cNvPicPr>
            <a:picLocks noChangeAspect="1"/>
          </p:cNvPicPr>
          <p:nvPr/>
        </p:nvPicPr>
        <p:blipFill>
          <a:blip r:embed="rId3"/>
          <a:stretch>
            <a:fillRect/>
          </a:stretch>
        </p:blipFill>
        <p:spPr>
          <a:xfrm>
            <a:off x="822900" y="2169265"/>
            <a:ext cx="9493684" cy="4051843"/>
          </a:xfrm>
          <a:prstGeom prst="rect">
            <a:avLst/>
          </a:prstGeom>
        </p:spPr>
      </p:pic>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74237"/>
            <a:ext cx="5781397" cy="391974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Montserrat" pitchFamily="2" charset="0"/>
              </a:rPr>
              <a:t>Mark all launch sites on a map</a:t>
            </a:r>
            <a:endParaRPr lang="en-US" dirty="0">
              <a:latin typeface="Montserrat" pitchFamily="2" charset="0"/>
            </a:endParaRPr>
          </a:p>
          <a:p>
            <a:endParaRPr lang="en-US" dirty="0">
              <a:latin typeface="Montserrat" pitchFamily="2" charset="0"/>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Build an Interactive Map with Folium</a:t>
            </a:r>
          </a:p>
        </p:txBody>
      </p:sp>
      <p:pic>
        <p:nvPicPr>
          <p:cNvPr id="7" name="Imagem 6">
            <a:extLst>
              <a:ext uri="{FF2B5EF4-FFF2-40B4-BE49-F238E27FC236}">
                <a16:creationId xmlns:a16="http://schemas.microsoft.com/office/drawing/2014/main" id="{ED74EA79-CCA5-81F6-9DAC-6BC24506EDE9}"/>
              </a:ext>
            </a:extLst>
          </p:cNvPr>
          <p:cNvPicPr>
            <a:picLocks noChangeAspect="1"/>
          </p:cNvPicPr>
          <p:nvPr/>
        </p:nvPicPr>
        <p:blipFill>
          <a:blip r:embed="rId3"/>
          <a:stretch>
            <a:fillRect/>
          </a:stretch>
        </p:blipFill>
        <p:spPr>
          <a:xfrm>
            <a:off x="770011" y="2438247"/>
            <a:ext cx="4544266" cy="2391719"/>
          </a:xfrm>
          <a:prstGeom prst="rect">
            <a:avLst/>
          </a:prstGeom>
        </p:spPr>
      </p:pic>
      <p:sp>
        <p:nvSpPr>
          <p:cNvPr id="8" name="CaixaDeTexto 7">
            <a:extLst>
              <a:ext uri="{FF2B5EF4-FFF2-40B4-BE49-F238E27FC236}">
                <a16:creationId xmlns:a16="http://schemas.microsoft.com/office/drawing/2014/main" id="{FECD32B4-9C96-2DFB-6687-3C794A1AC49C}"/>
              </a:ext>
            </a:extLst>
          </p:cNvPr>
          <p:cNvSpPr txBox="1"/>
          <p:nvPr/>
        </p:nvSpPr>
        <p:spPr>
          <a:xfrm>
            <a:off x="770012" y="5738395"/>
            <a:ext cx="5389581" cy="707886"/>
          </a:xfrm>
          <a:prstGeom prst="rect">
            <a:avLst/>
          </a:prstGeom>
          <a:noFill/>
        </p:spPr>
        <p:txBody>
          <a:bodyPr wrap="square" rtlCol="0">
            <a:spAutoFit/>
          </a:bodyPr>
          <a:lstStyle/>
          <a:p>
            <a:r>
              <a:rPr lang="en-US" sz="2200" b="1" dirty="0">
                <a:solidFill>
                  <a:schemeClr val="accent3">
                    <a:lumMod val="25000"/>
                  </a:schemeClr>
                </a:solidFill>
                <a:latin typeface="Montserrat" pitchFamily="2" charset="0"/>
                <a:hlinkClick r:id="rId4"/>
              </a:rPr>
              <a:t>GitHub URL to Notebook</a:t>
            </a:r>
            <a:endParaRPr lang="en-US" sz="2200" b="1" dirty="0">
              <a:latin typeface="Montserrat" pitchFamily="2" charset="0"/>
            </a:endParaRPr>
          </a:p>
          <a:p>
            <a:endParaRPr lang="pt-BR" dirty="0"/>
          </a:p>
        </p:txBody>
      </p:sp>
      <p:sp>
        <p:nvSpPr>
          <p:cNvPr id="9" name="CaixaDeTexto 8">
            <a:extLst>
              <a:ext uri="{FF2B5EF4-FFF2-40B4-BE49-F238E27FC236}">
                <a16:creationId xmlns:a16="http://schemas.microsoft.com/office/drawing/2014/main" id="{A42B89C6-B443-6F8E-80C0-21F667A76735}"/>
              </a:ext>
            </a:extLst>
          </p:cNvPr>
          <p:cNvSpPr txBox="1"/>
          <p:nvPr/>
        </p:nvSpPr>
        <p:spPr>
          <a:xfrm>
            <a:off x="6096000" y="3033941"/>
            <a:ext cx="3822551" cy="1200329"/>
          </a:xfrm>
          <a:prstGeom prst="rect">
            <a:avLst/>
          </a:prstGeom>
          <a:noFill/>
        </p:spPr>
        <p:txBody>
          <a:bodyPr wrap="square" rtlCol="0">
            <a:spAutoFit/>
          </a:bodyPr>
          <a:lstStyle/>
          <a:p>
            <a:r>
              <a:rPr lang="pt-BR" dirty="0">
                <a:latin typeface="Montserrat" pitchFamily="2" charset="0"/>
              </a:rPr>
              <a:t>We </a:t>
            </a:r>
            <a:r>
              <a:rPr lang="pt-BR" dirty="0" err="1">
                <a:latin typeface="Montserrat" pitchFamily="2" charset="0"/>
              </a:rPr>
              <a:t>can</a:t>
            </a:r>
            <a:r>
              <a:rPr lang="pt-BR" dirty="0">
                <a:latin typeface="Montserrat" pitchFamily="2" charset="0"/>
              </a:rPr>
              <a:t> observe that </a:t>
            </a:r>
            <a:r>
              <a:rPr lang="pt-BR" dirty="0" err="1">
                <a:latin typeface="Montserrat" pitchFamily="2" charset="0"/>
              </a:rPr>
              <a:t>all</a:t>
            </a:r>
            <a:r>
              <a:rPr lang="pt-BR" dirty="0">
                <a:latin typeface="Montserrat" pitchFamily="2" charset="0"/>
              </a:rPr>
              <a:t> </a:t>
            </a:r>
            <a:r>
              <a:rPr lang="pt-BR" dirty="0" err="1">
                <a:latin typeface="Montserrat" pitchFamily="2" charset="0"/>
              </a:rPr>
              <a:t>launch</a:t>
            </a:r>
            <a:r>
              <a:rPr lang="pt-BR" dirty="0">
                <a:latin typeface="Montserrat" pitchFamily="2" charset="0"/>
              </a:rPr>
              <a:t> sites are in </a:t>
            </a:r>
            <a:r>
              <a:rPr lang="pt-BR" dirty="0" err="1">
                <a:latin typeface="Montserrat" pitchFamily="2" charset="0"/>
              </a:rPr>
              <a:t>proximity</a:t>
            </a:r>
            <a:r>
              <a:rPr lang="pt-BR" dirty="0">
                <a:latin typeface="Montserrat" pitchFamily="2" charset="0"/>
              </a:rPr>
              <a:t> </a:t>
            </a:r>
            <a:r>
              <a:rPr lang="pt-BR" dirty="0" err="1">
                <a:latin typeface="Montserrat" pitchFamily="2" charset="0"/>
              </a:rPr>
              <a:t>to</a:t>
            </a:r>
            <a:r>
              <a:rPr lang="pt-BR" dirty="0">
                <a:latin typeface="Montserrat" pitchFamily="2" charset="0"/>
              </a:rPr>
              <a:t> </a:t>
            </a:r>
            <a:r>
              <a:rPr lang="pt-BR" dirty="0" err="1">
                <a:latin typeface="Montserrat" pitchFamily="2" charset="0"/>
              </a:rPr>
              <a:t>the</a:t>
            </a:r>
            <a:r>
              <a:rPr lang="pt-BR" dirty="0">
                <a:latin typeface="Montserrat" pitchFamily="2" charset="0"/>
              </a:rPr>
              <a:t> </a:t>
            </a:r>
            <a:r>
              <a:rPr lang="pt-BR" dirty="0" err="1">
                <a:latin typeface="Montserrat" pitchFamily="2" charset="0"/>
              </a:rPr>
              <a:t>Equator</a:t>
            </a:r>
            <a:r>
              <a:rPr lang="pt-BR" dirty="0">
                <a:latin typeface="Montserrat" pitchFamily="2" charset="0"/>
              </a:rPr>
              <a:t> </a:t>
            </a:r>
            <a:r>
              <a:rPr lang="pt-BR" dirty="0" err="1">
                <a:latin typeface="Montserrat" pitchFamily="2" charset="0"/>
              </a:rPr>
              <a:t>line</a:t>
            </a:r>
            <a:r>
              <a:rPr lang="pt-BR" dirty="0">
                <a:latin typeface="Montserrat" pitchFamily="2" charset="0"/>
              </a:rPr>
              <a:t> </a:t>
            </a:r>
            <a:r>
              <a:rPr lang="pt-BR" dirty="0" err="1">
                <a:latin typeface="Montserrat" pitchFamily="2" charset="0"/>
              </a:rPr>
              <a:t>and</a:t>
            </a:r>
            <a:r>
              <a:rPr lang="pt-BR" dirty="0">
                <a:latin typeface="Montserrat" pitchFamily="2" charset="0"/>
              </a:rPr>
              <a:t> </a:t>
            </a:r>
            <a:r>
              <a:rPr lang="pt-BR" dirty="0" err="1">
                <a:latin typeface="Montserrat" pitchFamily="2" charset="0"/>
              </a:rPr>
              <a:t>very</a:t>
            </a:r>
            <a:r>
              <a:rPr lang="pt-BR" dirty="0">
                <a:latin typeface="Montserrat" pitchFamily="2" charset="0"/>
              </a:rPr>
              <a:t> close </a:t>
            </a:r>
            <a:r>
              <a:rPr lang="pt-BR" dirty="0" err="1">
                <a:latin typeface="Montserrat" pitchFamily="2" charset="0"/>
              </a:rPr>
              <a:t>proximity</a:t>
            </a:r>
            <a:r>
              <a:rPr lang="pt-BR" dirty="0">
                <a:latin typeface="Montserrat" pitchFamily="2" charset="0"/>
              </a:rPr>
              <a:t> </a:t>
            </a:r>
            <a:r>
              <a:rPr lang="pt-BR" dirty="0" err="1">
                <a:latin typeface="Montserrat" pitchFamily="2" charset="0"/>
              </a:rPr>
              <a:t>to</a:t>
            </a:r>
            <a:r>
              <a:rPr lang="pt-BR" dirty="0">
                <a:latin typeface="Montserrat" pitchFamily="2" charset="0"/>
              </a:rPr>
              <a:t> </a:t>
            </a:r>
            <a:r>
              <a:rPr lang="pt-BR" dirty="0" err="1">
                <a:latin typeface="Montserrat" pitchFamily="2" charset="0"/>
              </a:rPr>
              <a:t>the</a:t>
            </a:r>
            <a:r>
              <a:rPr lang="pt-BR" dirty="0">
                <a:latin typeface="Montserrat" pitchFamily="2" charset="0"/>
              </a:rPr>
              <a:t> </a:t>
            </a:r>
            <a:r>
              <a:rPr lang="pt-BR" dirty="0" err="1">
                <a:latin typeface="Montserrat" pitchFamily="2" charset="0"/>
              </a:rPr>
              <a:t>coast</a:t>
            </a:r>
            <a:r>
              <a:rPr lang="pt-BR" dirty="0">
                <a:latin typeface="Montserrat" pitchFamily="2" charset="0"/>
              </a:rPr>
              <a:t>.</a:t>
            </a:r>
          </a:p>
        </p:txBody>
      </p:sp>
    </p:spTree>
    <p:extLst>
      <p:ext uri="{BB962C8B-B14F-4D97-AF65-F5344CB8AC3E}">
        <p14:creationId xmlns:p14="http://schemas.microsoft.com/office/powerpoint/2010/main" val="30455816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74237"/>
            <a:ext cx="9256116" cy="391974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Montserrat" pitchFamily="2" charset="0"/>
              </a:rPr>
              <a:t>Mark the success/failed launches for each site on the map</a:t>
            </a:r>
            <a:endParaRPr lang="en-US" dirty="0">
              <a:latin typeface="Montserrat" pitchFamily="2" charset="0"/>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Build an Interactive Map with Folium</a:t>
            </a:r>
          </a:p>
        </p:txBody>
      </p:sp>
      <p:sp>
        <p:nvSpPr>
          <p:cNvPr id="8" name="CaixaDeTexto 7">
            <a:extLst>
              <a:ext uri="{FF2B5EF4-FFF2-40B4-BE49-F238E27FC236}">
                <a16:creationId xmlns:a16="http://schemas.microsoft.com/office/drawing/2014/main" id="{FECD32B4-9C96-2DFB-6687-3C794A1AC49C}"/>
              </a:ext>
            </a:extLst>
          </p:cNvPr>
          <p:cNvSpPr txBox="1"/>
          <p:nvPr/>
        </p:nvSpPr>
        <p:spPr>
          <a:xfrm>
            <a:off x="770012" y="5738395"/>
            <a:ext cx="5389581" cy="707886"/>
          </a:xfrm>
          <a:prstGeom prst="rect">
            <a:avLst/>
          </a:prstGeom>
          <a:noFill/>
        </p:spPr>
        <p:txBody>
          <a:bodyPr wrap="square" rtlCol="0">
            <a:spAutoFit/>
          </a:bodyPr>
          <a:lstStyle/>
          <a:p>
            <a:r>
              <a:rPr lang="en-US" sz="2200" b="1" dirty="0">
                <a:solidFill>
                  <a:schemeClr val="accent3">
                    <a:lumMod val="25000"/>
                  </a:schemeClr>
                </a:solidFill>
                <a:latin typeface="Montserrat" pitchFamily="2" charset="0"/>
                <a:hlinkClick r:id="rId3"/>
              </a:rPr>
              <a:t>GitHub URL to Notebook</a:t>
            </a:r>
            <a:endParaRPr lang="en-US" sz="2200" b="1" dirty="0">
              <a:latin typeface="Montserrat" pitchFamily="2" charset="0"/>
            </a:endParaRPr>
          </a:p>
          <a:p>
            <a:endParaRPr lang="pt-BR" dirty="0"/>
          </a:p>
        </p:txBody>
      </p:sp>
      <p:pic>
        <p:nvPicPr>
          <p:cNvPr id="6" name="Imagem 5">
            <a:extLst>
              <a:ext uri="{FF2B5EF4-FFF2-40B4-BE49-F238E27FC236}">
                <a16:creationId xmlns:a16="http://schemas.microsoft.com/office/drawing/2014/main" id="{DF086201-4200-74B3-E152-E4766AA0FC37}"/>
              </a:ext>
            </a:extLst>
          </p:cNvPr>
          <p:cNvPicPr>
            <a:picLocks noChangeAspect="1"/>
          </p:cNvPicPr>
          <p:nvPr/>
        </p:nvPicPr>
        <p:blipFill>
          <a:blip r:embed="rId4"/>
          <a:stretch>
            <a:fillRect/>
          </a:stretch>
        </p:blipFill>
        <p:spPr>
          <a:xfrm>
            <a:off x="770012" y="2264478"/>
            <a:ext cx="5766469" cy="3238490"/>
          </a:xfrm>
          <a:prstGeom prst="rect">
            <a:avLst/>
          </a:prstGeom>
        </p:spPr>
      </p:pic>
      <p:sp>
        <p:nvSpPr>
          <p:cNvPr id="10" name="CaixaDeTexto 9">
            <a:extLst>
              <a:ext uri="{FF2B5EF4-FFF2-40B4-BE49-F238E27FC236}">
                <a16:creationId xmlns:a16="http://schemas.microsoft.com/office/drawing/2014/main" id="{391D894F-5C2B-FAC4-B9C8-B826802E195B}"/>
              </a:ext>
            </a:extLst>
          </p:cNvPr>
          <p:cNvSpPr txBox="1"/>
          <p:nvPr/>
        </p:nvSpPr>
        <p:spPr>
          <a:xfrm>
            <a:off x="6932587" y="3560557"/>
            <a:ext cx="3822551" cy="923330"/>
          </a:xfrm>
          <a:prstGeom prst="rect">
            <a:avLst/>
          </a:prstGeom>
          <a:noFill/>
        </p:spPr>
        <p:txBody>
          <a:bodyPr wrap="square" rtlCol="0">
            <a:spAutoFit/>
          </a:bodyPr>
          <a:lstStyle/>
          <a:p>
            <a:r>
              <a:rPr lang="pt-BR" dirty="0">
                <a:latin typeface="Montserrat" pitchFamily="2" charset="0"/>
              </a:rPr>
              <a:t>Shows </a:t>
            </a:r>
            <a:r>
              <a:rPr lang="pt-BR" dirty="0" err="1">
                <a:latin typeface="Montserrat" pitchFamily="2" charset="0"/>
              </a:rPr>
              <a:t>the</a:t>
            </a:r>
            <a:r>
              <a:rPr lang="pt-BR" dirty="0">
                <a:latin typeface="Montserrat" pitchFamily="2" charset="0"/>
              </a:rPr>
              <a:t> </a:t>
            </a:r>
            <a:r>
              <a:rPr lang="pt-BR" dirty="0" err="1">
                <a:latin typeface="Montserrat" pitchFamily="2" charset="0"/>
              </a:rPr>
              <a:t>success</a:t>
            </a:r>
            <a:r>
              <a:rPr lang="pt-BR" dirty="0">
                <a:latin typeface="Montserrat" pitchFamily="2" charset="0"/>
              </a:rPr>
              <a:t> </a:t>
            </a:r>
            <a:r>
              <a:rPr lang="pt-BR" dirty="0" err="1">
                <a:latin typeface="Montserrat" pitchFamily="2" charset="0"/>
              </a:rPr>
              <a:t>and</a:t>
            </a:r>
            <a:r>
              <a:rPr lang="pt-BR" dirty="0">
                <a:latin typeface="Montserrat" pitchFamily="2" charset="0"/>
              </a:rPr>
              <a:t> </a:t>
            </a:r>
            <a:r>
              <a:rPr lang="pt-BR" dirty="0" err="1">
                <a:latin typeface="Montserrat" pitchFamily="2" charset="0"/>
              </a:rPr>
              <a:t>failed</a:t>
            </a:r>
            <a:r>
              <a:rPr lang="pt-BR" dirty="0">
                <a:latin typeface="Montserrat" pitchFamily="2" charset="0"/>
              </a:rPr>
              <a:t> </a:t>
            </a:r>
            <a:r>
              <a:rPr lang="pt-BR" dirty="0" err="1">
                <a:latin typeface="Montserrat" pitchFamily="2" charset="0"/>
              </a:rPr>
              <a:t>launches</a:t>
            </a:r>
            <a:r>
              <a:rPr lang="pt-BR" dirty="0">
                <a:latin typeface="Montserrat" pitchFamily="2" charset="0"/>
              </a:rPr>
              <a:t> for </a:t>
            </a:r>
            <a:r>
              <a:rPr lang="pt-BR" dirty="0" err="1">
                <a:latin typeface="Montserrat" pitchFamily="2" charset="0"/>
              </a:rPr>
              <a:t>each</a:t>
            </a:r>
            <a:r>
              <a:rPr lang="pt-BR" dirty="0">
                <a:latin typeface="Montserrat" pitchFamily="2" charset="0"/>
              </a:rPr>
              <a:t> site in na </a:t>
            </a:r>
            <a:r>
              <a:rPr lang="pt-BR" dirty="0" err="1">
                <a:latin typeface="Montserrat" pitchFamily="2" charset="0"/>
              </a:rPr>
              <a:t>interactive</a:t>
            </a:r>
            <a:r>
              <a:rPr lang="pt-BR" dirty="0">
                <a:latin typeface="Montserrat" pitchFamily="2" charset="0"/>
              </a:rPr>
              <a:t> map.</a:t>
            </a:r>
          </a:p>
        </p:txBody>
      </p:sp>
    </p:spTree>
    <p:extLst>
      <p:ext uri="{BB962C8B-B14F-4D97-AF65-F5344CB8AC3E}">
        <p14:creationId xmlns:p14="http://schemas.microsoft.com/office/powerpoint/2010/main" val="42095086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74237"/>
            <a:ext cx="9256116" cy="391974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Montserrat" pitchFamily="2" charset="0"/>
              </a:rPr>
              <a:t>Calculate the distances between a launch site to its proximities</a:t>
            </a:r>
            <a:endParaRPr lang="en-US" dirty="0">
              <a:latin typeface="Montserrat" pitchFamily="2" charset="0"/>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Build an Interactive Map with Folium</a:t>
            </a:r>
          </a:p>
        </p:txBody>
      </p:sp>
      <p:sp>
        <p:nvSpPr>
          <p:cNvPr id="8" name="CaixaDeTexto 7">
            <a:extLst>
              <a:ext uri="{FF2B5EF4-FFF2-40B4-BE49-F238E27FC236}">
                <a16:creationId xmlns:a16="http://schemas.microsoft.com/office/drawing/2014/main" id="{FECD32B4-9C96-2DFB-6687-3C794A1AC49C}"/>
              </a:ext>
            </a:extLst>
          </p:cNvPr>
          <p:cNvSpPr txBox="1"/>
          <p:nvPr/>
        </p:nvSpPr>
        <p:spPr>
          <a:xfrm>
            <a:off x="770012" y="5738395"/>
            <a:ext cx="5389581" cy="707886"/>
          </a:xfrm>
          <a:prstGeom prst="rect">
            <a:avLst/>
          </a:prstGeom>
          <a:noFill/>
        </p:spPr>
        <p:txBody>
          <a:bodyPr wrap="square" rtlCol="0">
            <a:spAutoFit/>
          </a:bodyPr>
          <a:lstStyle/>
          <a:p>
            <a:r>
              <a:rPr lang="en-US" sz="2200" b="1" dirty="0">
                <a:solidFill>
                  <a:schemeClr val="accent3">
                    <a:lumMod val="25000"/>
                  </a:schemeClr>
                </a:solidFill>
                <a:latin typeface="Montserrat" pitchFamily="2" charset="0"/>
                <a:hlinkClick r:id="rId3"/>
              </a:rPr>
              <a:t>GitHub URL to Notebook</a:t>
            </a:r>
            <a:endParaRPr lang="en-US" sz="2200" b="1" dirty="0">
              <a:latin typeface="Montserrat" pitchFamily="2" charset="0"/>
            </a:endParaRPr>
          </a:p>
          <a:p>
            <a:endParaRPr lang="pt-BR" dirty="0"/>
          </a:p>
        </p:txBody>
      </p:sp>
      <p:sp>
        <p:nvSpPr>
          <p:cNvPr id="10" name="CaixaDeTexto 9">
            <a:extLst>
              <a:ext uri="{FF2B5EF4-FFF2-40B4-BE49-F238E27FC236}">
                <a16:creationId xmlns:a16="http://schemas.microsoft.com/office/drawing/2014/main" id="{391D894F-5C2B-FAC4-B9C8-B826802E195B}"/>
              </a:ext>
            </a:extLst>
          </p:cNvPr>
          <p:cNvSpPr txBox="1"/>
          <p:nvPr/>
        </p:nvSpPr>
        <p:spPr>
          <a:xfrm>
            <a:off x="6803496" y="3445457"/>
            <a:ext cx="3822551" cy="923330"/>
          </a:xfrm>
          <a:prstGeom prst="rect">
            <a:avLst/>
          </a:prstGeom>
          <a:noFill/>
        </p:spPr>
        <p:txBody>
          <a:bodyPr wrap="square" rtlCol="0">
            <a:spAutoFit/>
          </a:bodyPr>
          <a:lstStyle/>
          <a:p>
            <a:r>
              <a:rPr lang="pt-BR" dirty="0">
                <a:latin typeface="Montserrat" pitchFamily="2" charset="0"/>
              </a:rPr>
              <a:t>Shows </a:t>
            </a:r>
            <a:r>
              <a:rPr lang="pt-BR" dirty="0" err="1">
                <a:latin typeface="Montserrat" pitchFamily="2" charset="0"/>
              </a:rPr>
              <a:t>the</a:t>
            </a:r>
            <a:r>
              <a:rPr lang="pt-BR" dirty="0">
                <a:latin typeface="Montserrat" pitchFamily="2" charset="0"/>
              </a:rPr>
              <a:t> </a:t>
            </a:r>
            <a:r>
              <a:rPr lang="pt-BR" dirty="0" err="1">
                <a:latin typeface="Montserrat" pitchFamily="2" charset="0"/>
              </a:rPr>
              <a:t>distances</a:t>
            </a:r>
            <a:r>
              <a:rPr lang="pt-BR" dirty="0">
                <a:latin typeface="Montserrat" pitchFamily="2" charset="0"/>
              </a:rPr>
              <a:t> </a:t>
            </a:r>
            <a:r>
              <a:rPr lang="pt-BR" dirty="0" err="1">
                <a:latin typeface="Montserrat" pitchFamily="2" charset="0"/>
              </a:rPr>
              <a:t>between</a:t>
            </a:r>
            <a:r>
              <a:rPr lang="pt-BR" dirty="0">
                <a:latin typeface="Montserrat" pitchFamily="2" charset="0"/>
              </a:rPr>
              <a:t> a </a:t>
            </a:r>
            <a:r>
              <a:rPr lang="pt-BR" dirty="0" err="1">
                <a:latin typeface="Montserrat" pitchFamily="2" charset="0"/>
              </a:rPr>
              <a:t>launch</a:t>
            </a:r>
            <a:r>
              <a:rPr lang="pt-BR" dirty="0">
                <a:latin typeface="Montserrat" pitchFamily="2" charset="0"/>
              </a:rPr>
              <a:t> site </a:t>
            </a:r>
            <a:r>
              <a:rPr lang="pt-BR" dirty="0" err="1">
                <a:latin typeface="Montserrat" pitchFamily="2" charset="0"/>
              </a:rPr>
              <a:t>to</a:t>
            </a:r>
            <a:r>
              <a:rPr lang="pt-BR" dirty="0">
                <a:latin typeface="Montserrat" pitchFamily="2" charset="0"/>
              </a:rPr>
              <a:t> its </a:t>
            </a:r>
            <a:r>
              <a:rPr lang="pt-BR" dirty="0" err="1">
                <a:latin typeface="Montserrat" pitchFamily="2" charset="0"/>
              </a:rPr>
              <a:t>proximities</a:t>
            </a:r>
            <a:r>
              <a:rPr lang="pt-BR" dirty="0">
                <a:latin typeface="Montserrat" pitchFamily="2" charset="0"/>
              </a:rPr>
              <a:t> in </a:t>
            </a:r>
            <a:r>
              <a:rPr lang="pt-BR" dirty="0" err="1">
                <a:latin typeface="Montserrat" pitchFamily="2" charset="0"/>
              </a:rPr>
              <a:t>an</a:t>
            </a:r>
            <a:r>
              <a:rPr lang="pt-BR" dirty="0">
                <a:latin typeface="Montserrat" pitchFamily="2" charset="0"/>
              </a:rPr>
              <a:t> </a:t>
            </a:r>
            <a:r>
              <a:rPr lang="pt-BR" dirty="0" err="1">
                <a:latin typeface="Montserrat" pitchFamily="2" charset="0"/>
              </a:rPr>
              <a:t>interactive</a:t>
            </a:r>
            <a:r>
              <a:rPr lang="pt-BR" dirty="0">
                <a:latin typeface="Montserrat" pitchFamily="2" charset="0"/>
              </a:rPr>
              <a:t> map.</a:t>
            </a:r>
          </a:p>
        </p:txBody>
      </p:sp>
      <p:pic>
        <p:nvPicPr>
          <p:cNvPr id="7" name="Imagem 6">
            <a:extLst>
              <a:ext uri="{FF2B5EF4-FFF2-40B4-BE49-F238E27FC236}">
                <a16:creationId xmlns:a16="http://schemas.microsoft.com/office/drawing/2014/main" id="{303E6CEA-4A86-F4CA-5F57-0DE227A7EE75}"/>
              </a:ext>
            </a:extLst>
          </p:cNvPr>
          <p:cNvPicPr>
            <a:picLocks noChangeAspect="1"/>
          </p:cNvPicPr>
          <p:nvPr/>
        </p:nvPicPr>
        <p:blipFill>
          <a:blip r:embed="rId4"/>
          <a:stretch>
            <a:fillRect/>
          </a:stretch>
        </p:blipFill>
        <p:spPr>
          <a:xfrm>
            <a:off x="770012" y="2226832"/>
            <a:ext cx="5434667" cy="3083583"/>
          </a:xfrm>
          <a:prstGeom prst="rect">
            <a:avLst/>
          </a:prstGeom>
        </p:spPr>
      </p:pic>
    </p:spTree>
    <p:extLst>
      <p:ext uri="{BB962C8B-B14F-4D97-AF65-F5344CB8AC3E}">
        <p14:creationId xmlns:p14="http://schemas.microsoft.com/office/powerpoint/2010/main" val="1761970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78199"/>
            <a:ext cx="9745663"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Montserrat" pitchFamily="2" charset="0"/>
              </a:rPr>
              <a:t>The dashboard is built with Flask and Dash web framework.</a:t>
            </a:r>
          </a:p>
          <a:p>
            <a:pPr>
              <a:lnSpc>
                <a:spcPct val="100000"/>
              </a:lnSpc>
              <a:spcBef>
                <a:spcPts val="1400"/>
              </a:spcBef>
            </a:pPr>
            <a:endParaRPr lang="en-US" sz="2200" dirty="0">
              <a:solidFill>
                <a:schemeClr val="accent3">
                  <a:lumMod val="25000"/>
                </a:schemeClr>
              </a:solidFill>
              <a:latin typeface="Montserrat" pitchFamily="2" charset="0"/>
            </a:endParaRPr>
          </a:p>
          <a:p>
            <a:pPr>
              <a:lnSpc>
                <a:spcPct val="100000"/>
              </a:lnSpc>
              <a:spcBef>
                <a:spcPts val="1400"/>
              </a:spcBef>
            </a:pPr>
            <a:r>
              <a:rPr lang="en-US" sz="2200" dirty="0">
                <a:solidFill>
                  <a:schemeClr val="accent3">
                    <a:lumMod val="25000"/>
                  </a:schemeClr>
                </a:solidFill>
                <a:latin typeface="Montserrat" pitchFamily="2" charset="0"/>
              </a:rPr>
              <a:t>Graphs</a:t>
            </a:r>
          </a:p>
          <a:p>
            <a:pPr lvl="1">
              <a:lnSpc>
                <a:spcPct val="100000"/>
              </a:lnSpc>
              <a:spcBef>
                <a:spcPts val="1400"/>
              </a:spcBef>
            </a:pPr>
            <a:r>
              <a:rPr lang="en-US" sz="1800" dirty="0">
                <a:solidFill>
                  <a:schemeClr val="accent3">
                    <a:lumMod val="25000"/>
                  </a:schemeClr>
                </a:solidFill>
                <a:latin typeface="Montserrat" pitchFamily="2" charset="0"/>
              </a:rPr>
              <a:t>Pie Chart showing the total launches by a certain site or all sites.</a:t>
            </a:r>
          </a:p>
          <a:p>
            <a:pPr lvl="1">
              <a:lnSpc>
                <a:spcPct val="100000"/>
              </a:lnSpc>
              <a:spcBef>
                <a:spcPts val="1400"/>
              </a:spcBef>
            </a:pPr>
            <a:r>
              <a:rPr lang="en-US" sz="1800" dirty="0">
                <a:solidFill>
                  <a:schemeClr val="accent3">
                    <a:lumMod val="25000"/>
                  </a:schemeClr>
                </a:solidFill>
                <a:latin typeface="Montserrat" pitchFamily="2" charset="0"/>
              </a:rPr>
              <a:t>Scatter Graph showing the relationship with  Outcome and Payload Mass</a:t>
            </a:r>
          </a:p>
          <a:p>
            <a:endParaRPr lang="en-US" dirty="0">
              <a:latin typeface="Montserrat" pitchFamily="2"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Build a Dashboard with </a:t>
            </a:r>
            <a:r>
              <a:rPr lang="en-US" dirty="0" err="1">
                <a:solidFill>
                  <a:srgbClr val="0B49CB"/>
                </a:solidFill>
                <a:latin typeface="Montserrat" pitchFamily="2" charset="0"/>
              </a:rPr>
              <a:t>Plotly</a:t>
            </a:r>
            <a:r>
              <a:rPr lang="en-US" dirty="0">
                <a:solidFill>
                  <a:srgbClr val="0B49CB"/>
                </a:solidFill>
                <a:latin typeface="Montserrat" pitchFamily="2" charset="0"/>
              </a:rPr>
              <a:t> Dash</a:t>
            </a:r>
          </a:p>
        </p:txBody>
      </p:sp>
      <p:sp>
        <p:nvSpPr>
          <p:cNvPr id="2" name="CaixaDeTexto 1">
            <a:extLst>
              <a:ext uri="{FF2B5EF4-FFF2-40B4-BE49-F238E27FC236}">
                <a16:creationId xmlns:a16="http://schemas.microsoft.com/office/drawing/2014/main" id="{7CE05928-CB9D-529D-6186-8FA3B992B542}"/>
              </a:ext>
            </a:extLst>
          </p:cNvPr>
          <p:cNvSpPr txBox="1"/>
          <p:nvPr/>
        </p:nvSpPr>
        <p:spPr>
          <a:xfrm>
            <a:off x="770012" y="5738395"/>
            <a:ext cx="5389581" cy="707886"/>
          </a:xfrm>
          <a:prstGeom prst="rect">
            <a:avLst/>
          </a:prstGeom>
          <a:noFill/>
        </p:spPr>
        <p:txBody>
          <a:bodyPr wrap="square" rtlCol="0">
            <a:spAutoFit/>
          </a:bodyPr>
          <a:lstStyle/>
          <a:p>
            <a:r>
              <a:rPr lang="en-US" sz="2200" b="1" dirty="0">
                <a:solidFill>
                  <a:schemeClr val="accent3">
                    <a:lumMod val="25000"/>
                  </a:schemeClr>
                </a:solidFill>
                <a:latin typeface="Montserrat" pitchFamily="2" charset="0"/>
                <a:hlinkClick r:id="rId3"/>
              </a:rPr>
              <a:t>GitHub URL to Notebook</a:t>
            </a:r>
            <a:endParaRPr lang="en-US" sz="2200" b="1" dirty="0">
              <a:latin typeface="Montserrat" pitchFamily="2" charset="0"/>
            </a:endParaRPr>
          </a:p>
          <a:p>
            <a:endParaRPr lang="pt-BR" dirty="0"/>
          </a:p>
        </p:txBody>
      </p:sp>
    </p:spTree>
    <p:extLst>
      <p:ext uri="{BB962C8B-B14F-4D97-AF65-F5344CB8AC3E}">
        <p14:creationId xmlns:p14="http://schemas.microsoft.com/office/powerpoint/2010/main" val="3345327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Build a Dashboard with </a:t>
            </a:r>
            <a:r>
              <a:rPr lang="en-US" dirty="0" err="1">
                <a:solidFill>
                  <a:srgbClr val="0B49CB"/>
                </a:solidFill>
                <a:latin typeface="Montserrat" pitchFamily="2" charset="0"/>
              </a:rPr>
              <a:t>Plotly</a:t>
            </a:r>
            <a:r>
              <a:rPr lang="en-US" dirty="0">
                <a:solidFill>
                  <a:srgbClr val="0B49CB"/>
                </a:solidFill>
                <a:latin typeface="Montserrat" pitchFamily="2" charset="0"/>
              </a:rPr>
              <a:t> Dash</a:t>
            </a:r>
          </a:p>
        </p:txBody>
      </p:sp>
      <p:sp>
        <p:nvSpPr>
          <p:cNvPr id="2" name="CaixaDeTexto 1">
            <a:extLst>
              <a:ext uri="{FF2B5EF4-FFF2-40B4-BE49-F238E27FC236}">
                <a16:creationId xmlns:a16="http://schemas.microsoft.com/office/drawing/2014/main" id="{7CE05928-CB9D-529D-6186-8FA3B992B542}"/>
              </a:ext>
            </a:extLst>
          </p:cNvPr>
          <p:cNvSpPr txBox="1"/>
          <p:nvPr/>
        </p:nvSpPr>
        <p:spPr>
          <a:xfrm>
            <a:off x="770012" y="5738395"/>
            <a:ext cx="5389581" cy="707886"/>
          </a:xfrm>
          <a:prstGeom prst="rect">
            <a:avLst/>
          </a:prstGeom>
          <a:noFill/>
        </p:spPr>
        <p:txBody>
          <a:bodyPr wrap="square" rtlCol="0">
            <a:spAutoFit/>
          </a:bodyPr>
          <a:lstStyle/>
          <a:p>
            <a:r>
              <a:rPr lang="en-US" sz="2200" b="1" dirty="0">
                <a:solidFill>
                  <a:schemeClr val="accent3">
                    <a:lumMod val="25000"/>
                  </a:schemeClr>
                </a:solidFill>
                <a:latin typeface="Montserrat" pitchFamily="2" charset="0"/>
                <a:hlinkClick r:id="rId3"/>
              </a:rPr>
              <a:t>GitHub URL to Notebook</a:t>
            </a:r>
            <a:endParaRPr lang="en-US" sz="2200" b="1" dirty="0">
              <a:latin typeface="Montserrat" pitchFamily="2" charset="0"/>
            </a:endParaRPr>
          </a:p>
          <a:p>
            <a:endParaRPr lang="pt-BR" dirty="0"/>
          </a:p>
        </p:txBody>
      </p:sp>
      <p:pic>
        <p:nvPicPr>
          <p:cNvPr id="7" name="Imagem 6">
            <a:extLst>
              <a:ext uri="{FF2B5EF4-FFF2-40B4-BE49-F238E27FC236}">
                <a16:creationId xmlns:a16="http://schemas.microsoft.com/office/drawing/2014/main" id="{53D71994-AEEB-FB36-8623-E7F7E5D7383C}"/>
              </a:ext>
            </a:extLst>
          </p:cNvPr>
          <p:cNvPicPr>
            <a:picLocks noChangeAspect="1"/>
          </p:cNvPicPr>
          <p:nvPr/>
        </p:nvPicPr>
        <p:blipFill>
          <a:blip r:embed="rId4"/>
          <a:stretch>
            <a:fillRect/>
          </a:stretch>
        </p:blipFill>
        <p:spPr>
          <a:xfrm>
            <a:off x="1827053" y="1424804"/>
            <a:ext cx="8401515" cy="4008391"/>
          </a:xfrm>
          <a:prstGeom prst="rect">
            <a:avLst/>
          </a:prstGeom>
        </p:spPr>
      </p:pic>
    </p:spTree>
    <p:extLst>
      <p:ext uri="{BB962C8B-B14F-4D97-AF65-F5344CB8AC3E}">
        <p14:creationId xmlns:p14="http://schemas.microsoft.com/office/powerpoint/2010/main" val="35703433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Build a Dashboard with </a:t>
            </a:r>
            <a:r>
              <a:rPr lang="en-US" dirty="0" err="1">
                <a:solidFill>
                  <a:srgbClr val="0B49CB"/>
                </a:solidFill>
                <a:latin typeface="Montserrat" pitchFamily="2" charset="0"/>
              </a:rPr>
              <a:t>Plotly</a:t>
            </a:r>
            <a:r>
              <a:rPr lang="en-US" dirty="0">
                <a:solidFill>
                  <a:srgbClr val="0B49CB"/>
                </a:solidFill>
                <a:latin typeface="Montserrat" pitchFamily="2" charset="0"/>
              </a:rPr>
              <a:t> Dash</a:t>
            </a:r>
          </a:p>
        </p:txBody>
      </p:sp>
      <p:sp>
        <p:nvSpPr>
          <p:cNvPr id="2" name="CaixaDeTexto 1">
            <a:extLst>
              <a:ext uri="{FF2B5EF4-FFF2-40B4-BE49-F238E27FC236}">
                <a16:creationId xmlns:a16="http://schemas.microsoft.com/office/drawing/2014/main" id="{7CE05928-CB9D-529D-6186-8FA3B992B542}"/>
              </a:ext>
            </a:extLst>
          </p:cNvPr>
          <p:cNvSpPr txBox="1"/>
          <p:nvPr/>
        </p:nvSpPr>
        <p:spPr>
          <a:xfrm>
            <a:off x="770012" y="5738395"/>
            <a:ext cx="5389581" cy="707886"/>
          </a:xfrm>
          <a:prstGeom prst="rect">
            <a:avLst/>
          </a:prstGeom>
          <a:noFill/>
        </p:spPr>
        <p:txBody>
          <a:bodyPr wrap="square" rtlCol="0">
            <a:spAutoFit/>
          </a:bodyPr>
          <a:lstStyle/>
          <a:p>
            <a:r>
              <a:rPr lang="en-US" sz="2200" b="1" dirty="0">
                <a:solidFill>
                  <a:schemeClr val="accent3">
                    <a:lumMod val="25000"/>
                  </a:schemeClr>
                </a:solidFill>
                <a:latin typeface="Montserrat" pitchFamily="2" charset="0"/>
                <a:hlinkClick r:id="rId3"/>
              </a:rPr>
              <a:t>GitHub URL to Notebook</a:t>
            </a:r>
            <a:endParaRPr lang="en-US" sz="2200" b="1" dirty="0">
              <a:latin typeface="Montserrat" pitchFamily="2" charset="0"/>
            </a:endParaRPr>
          </a:p>
          <a:p>
            <a:endParaRPr lang="pt-BR" dirty="0"/>
          </a:p>
        </p:txBody>
      </p:sp>
      <p:pic>
        <p:nvPicPr>
          <p:cNvPr id="6" name="Imagem 5">
            <a:extLst>
              <a:ext uri="{FF2B5EF4-FFF2-40B4-BE49-F238E27FC236}">
                <a16:creationId xmlns:a16="http://schemas.microsoft.com/office/drawing/2014/main" id="{048DCE2D-892B-7C7C-8BC5-9E27B8DF3420}"/>
              </a:ext>
            </a:extLst>
          </p:cNvPr>
          <p:cNvPicPr>
            <a:picLocks noChangeAspect="1"/>
          </p:cNvPicPr>
          <p:nvPr/>
        </p:nvPicPr>
        <p:blipFill>
          <a:blip r:embed="rId4"/>
          <a:stretch>
            <a:fillRect/>
          </a:stretch>
        </p:blipFill>
        <p:spPr>
          <a:xfrm>
            <a:off x="770012" y="1628881"/>
            <a:ext cx="10515601" cy="3600237"/>
          </a:xfrm>
          <a:prstGeom prst="rect">
            <a:avLst/>
          </a:prstGeom>
        </p:spPr>
      </p:pic>
    </p:spTree>
    <p:extLst>
      <p:ext uri="{BB962C8B-B14F-4D97-AF65-F5344CB8AC3E}">
        <p14:creationId xmlns:p14="http://schemas.microsoft.com/office/powerpoint/2010/main" val="9160691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Montserrat" pitchFamily="2" charset="0"/>
              </a:rPr>
              <a:t>Executive Summary</a:t>
            </a:r>
          </a:p>
          <a:p>
            <a:pPr>
              <a:lnSpc>
                <a:spcPct val="100000"/>
              </a:lnSpc>
              <a:spcBef>
                <a:spcPts val="1400"/>
              </a:spcBef>
            </a:pPr>
            <a:r>
              <a:rPr lang="en-US" sz="2200" dirty="0">
                <a:solidFill>
                  <a:schemeClr val="accent3">
                    <a:lumMod val="25000"/>
                  </a:schemeClr>
                </a:solidFill>
                <a:latin typeface="Montserrat" pitchFamily="2" charset="0"/>
              </a:rPr>
              <a:t>Introduction</a:t>
            </a:r>
          </a:p>
          <a:p>
            <a:pPr>
              <a:lnSpc>
                <a:spcPct val="100000"/>
              </a:lnSpc>
              <a:spcBef>
                <a:spcPts val="1400"/>
              </a:spcBef>
            </a:pPr>
            <a:r>
              <a:rPr lang="en-US" sz="2200" dirty="0">
                <a:solidFill>
                  <a:schemeClr val="accent3">
                    <a:lumMod val="25000"/>
                  </a:schemeClr>
                </a:solidFill>
                <a:latin typeface="Montserrat" pitchFamily="2" charset="0"/>
              </a:rPr>
              <a:t>Methodology</a:t>
            </a:r>
          </a:p>
          <a:p>
            <a:pPr>
              <a:lnSpc>
                <a:spcPct val="100000"/>
              </a:lnSpc>
              <a:spcBef>
                <a:spcPts val="1400"/>
              </a:spcBef>
            </a:pPr>
            <a:r>
              <a:rPr lang="en-US" sz="2200" dirty="0">
                <a:solidFill>
                  <a:schemeClr val="accent3">
                    <a:lumMod val="25000"/>
                  </a:schemeClr>
                </a:solidFill>
                <a:latin typeface="Montserrat" pitchFamily="2" charset="0"/>
              </a:rPr>
              <a:t>Results</a:t>
            </a:r>
          </a:p>
          <a:p>
            <a:pPr>
              <a:lnSpc>
                <a:spcPct val="100000"/>
              </a:lnSpc>
              <a:spcBef>
                <a:spcPts val="1400"/>
              </a:spcBef>
            </a:pPr>
            <a:r>
              <a:rPr lang="en-US" sz="2200" dirty="0">
                <a:solidFill>
                  <a:schemeClr val="accent3">
                    <a:lumMod val="25000"/>
                  </a:schemeClr>
                </a:solidFill>
                <a:latin typeface="Montserrat" pitchFamily="2" charset="0"/>
              </a:rPr>
              <a:t>Conclusion</a:t>
            </a:r>
          </a:p>
          <a:p>
            <a:pPr>
              <a:lnSpc>
                <a:spcPct val="100000"/>
              </a:lnSpc>
              <a:spcBef>
                <a:spcPts val="1400"/>
              </a:spcBef>
            </a:pPr>
            <a:endParaRPr lang="en-US" sz="2200" dirty="0">
              <a:solidFill>
                <a:schemeClr val="accent3">
                  <a:lumMod val="25000"/>
                </a:schemeClr>
              </a:solidFill>
              <a:latin typeface="Montserrat" pitchFamily="2"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78199"/>
            <a:ext cx="9745663" cy="4351338"/>
          </a:xfrm>
          <a:prstGeom prst="rect">
            <a:avLst/>
          </a:prstGeom>
        </p:spPr>
        <p:txBody>
          <a:bodyPr>
            <a:normAutofit fontScale="85000" lnSpcReduction="20000"/>
          </a:bodyPr>
          <a:lstStyle/>
          <a:p>
            <a:pPr>
              <a:lnSpc>
                <a:spcPct val="100000"/>
              </a:lnSpc>
              <a:spcBef>
                <a:spcPts val="1400"/>
              </a:spcBef>
            </a:pPr>
            <a:r>
              <a:rPr lang="en-US" sz="2200" dirty="0">
                <a:solidFill>
                  <a:schemeClr val="accent3">
                    <a:lumMod val="25000"/>
                  </a:schemeClr>
                </a:solidFill>
                <a:latin typeface="Montserrat" pitchFamily="2" charset="0"/>
              </a:rPr>
              <a:t>Load the data</a:t>
            </a:r>
          </a:p>
          <a:p>
            <a:pPr>
              <a:lnSpc>
                <a:spcPct val="100000"/>
              </a:lnSpc>
              <a:spcBef>
                <a:spcPts val="1400"/>
              </a:spcBef>
            </a:pPr>
            <a:r>
              <a:rPr lang="en-US" sz="2200" dirty="0">
                <a:solidFill>
                  <a:schemeClr val="accent3">
                    <a:lumMod val="25000"/>
                  </a:schemeClr>
                </a:solidFill>
                <a:latin typeface="Montserrat" pitchFamily="2" charset="0"/>
              </a:rPr>
              <a:t>Standardize the data and fit the model</a:t>
            </a:r>
          </a:p>
          <a:p>
            <a:pPr>
              <a:lnSpc>
                <a:spcPct val="100000"/>
              </a:lnSpc>
              <a:spcBef>
                <a:spcPts val="1400"/>
              </a:spcBef>
            </a:pPr>
            <a:r>
              <a:rPr lang="en-US" sz="2200" dirty="0">
                <a:solidFill>
                  <a:schemeClr val="accent3">
                    <a:lumMod val="25000"/>
                  </a:schemeClr>
                </a:solidFill>
                <a:latin typeface="Montserrat" pitchFamily="2" charset="0"/>
              </a:rPr>
              <a:t>Split the data into train and test</a:t>
            </a:r>
          </a:p>
          <a:p>
            <a:pPr>
              <a:lnSpc>
                <a:spcPct val="100000"/>
              </a:lnSpc>
              <a:spcBef>
                <a:spcPts val="1400"/>
              </a:spcBef>
            </a:pPr>
            <a:r>
              <a:rPr lang="en-US" sz="2200" dirty="0">
                <a:solidFill>
                  <a:schemeClr val="accent3">
                    <a:lumMod val="25000"/>
                  </a:schemeClr>
                </a:solidFill>
                <a:latin typeface="Montserrat" pitchFamily="2" charset="0"/>
              </a:rPr>
              <a:t>Create different models:</a:t>
            </a:r>
          </a:p>
          <a:p>
            <a:pPr lvl="1">
              <a:lnSpc>
                <a:spcPct val="100000"/>
              </a:lnSpc>
              <a:spcBef>
                <a:spcPts val="1400"/>
              </a:spcBef>
            </a:pPr>
            <a:r>
              <a:rPr lang="en-US" sz="1800" dirty="0">
                <a:solidFill>
                  <a:schemeClr val="accent3">
                    <a:lumMod val="25000"/>
                  </a:schemeClr>
                </a:solidFill>
                <a:latin typeface="Montserrat" pitchFamily="2" charset="0"/>
              </a:rPr>
              <a:t>Logistic Regression</a:t>
            </a:r>
          </a:p>
          <a:p>
            <a:pPr lvl="1">
              <a:lnSpc>
                <a:spcPct val="100000"/>
              </a:lnSpc>
              <a:spcBef>
                <a:spcPts val="1400"/>
              </a:spcBef>
            </a:pPr>
            <a:r>
              <a:rPr lang="en-US" sz="1800" dirty="0">
                <a:solidFill>
                  <a:schemeClr val="accent3">
                    <a:lumMod val="25000"/>
                  </a:schemeClr>
                </a:solidFill>
                <a:latin typeface="Montserrat" pitchFamily="2" charset="0"/>
              </a:rPr>
              <a:t>Support Vector Machine (SVM)</a:t>
            </a:r>
          </a:p>
          <a:p>
            <a:pPr lvl="1">
              <a:lnSpc>
                <a:spcPct val="100000"/>
              </a:lnSpc>
              <a:spcBef>
                <a:spcPts val="1400"/>
              </a:spcBef>
            </a:pPr>
            <a:r>
              <a:rPr lang="en-US" sz="1800" dirty="0">
                <a:solidFill>
                  <a:schemeClr val="accent3">
                    <a:lumMod val="25000"/>
                  </a:schemeClr>
                </a:solidFill>
                <a:latin typeface="Montserrat" pitchFamily="2" charset="0"/>
              </a:rPr>
              <a:t>Decision Tree Classifier</a:t>
            </a:r>
          </a:p>
          <a:p>
            <a:pPr lvl="1">
              <a:lnSpc>
                <a:spcPct val="100000"/>
              </a:lnSpc>
              <a:spcBef>
                <a:spcPts val="1400"/>
              </a:spcBef>
            </a:pPr>
            <a:r>
              <a:rPr lang="en-US" sz="1800" dirty="0">
                <a:solidFill>
                  <a:schemeClr val="accent3">
                    <a:lumMod val="25000"/>
                  </a:schemeClr>
                </a:solidFill>
                <a:latin typeface="Montserrat" pitchFamily="2" charset="0"/>
              </a:rPr>
              <a:t>K Nearest Neighbors</a:t>
            </a:r>
          </a:p>
          <a:p>
            <a:pPr>
              <a:lnSpc>
                <a:spcPct val="100000"/>
              </a:lnSpc>
              <a:spcBef>
                <a:spcPts val="1400"/>
              </a:spcBef>
            </a:pPr>
            <a:r>
              <a:rPr lang="en-US" sz="2200" dirty="0">
                <a:solidFill>
                  <a:schemeClr val="accent3">
                    <a:lumMod val="25000"/>
                  </a:schemeClr>
                </a:solidFill>
                <a:latin typeface="Montserrat" pitchFamily="2" charset="0"/>
              </a:rPr>
              <a:t>Calculate the accuracy on each model</a:t>
            </a:r>
          </a:p>
          <a:p>
            <a:pPr>
              <a:lnSpc>
                <a:spcPct val="100000"/>
              </a:lnSpc>
              <a:spcBef>
                <a:spcPts val="1400"/>
              </a:spcBef>
            </a:pPr>
            <a:r>
              <a:rPr lang="en-US" sz="2200" dirty="0">
                <a:solidFill>
                  <a:schemeClr val="accent3">
                    <a:lumMod val="25000"/>
                  </a:schemeClr>
                </a:solidFill>
                <a:latin typeface="Montserrat" pitchFamily="2" charset="0"/>
              </a:rPr>
              <a:t>Build a confusion matrix to visualize the accuracy</a:t>
            </a:r>
          </a:p>
          <a:p>
            <a:pPr>
              <a:lnSpc>
                <a:spcPct val="100000"/>
              </a:lnSpc>
              <a:spcBef>
                <a:spcPts val="1400"/>
              </a:spcBef>
            </a:pPr>
            <a:r>
              <a:rPr lang="en-US" sz="2200" dirty="0">
                <a:solidFill>
                  <a:schemeClr val="accent3">
                    <a:lumMod val="25000"/>
                  </a:schemeClr>
                </a:solidFill>
                <a:latin typeface="Montserrat" pitchFamily="2" charset="0"/>
              </a:rPr>
              <a:t>Compare the predictions accuracy for each model</a:t>
            </a:r>
          </a:p>
          <a:p>
            <a:pPr>
              <a:lnSpc>
                <a:spcPct val="100000"/>
              </a:lnSpc>
              <a:spcBef>
                <a:spcPts val="1400"/>
              </a:spcBef>
            </a:pPr>
            <a:endParaRPr lang="en-US" sz="2200" dirty="0">
              <a:solidFill>
                <a:schemeClr val="accent3">
                  <a:lumMod val="25000"/>
                </a:schemeClr>
              </a:solidFill>
              <a:latin typeface="Montserrat" pitchFamily="2" charset="0"/>
            </a:endParaRPr>
          </a:p>
          <a:p>
            <a:endParaRPr lang="en-US" dirty="0">
              <a:latin typeface="Montserrat" pitchFamily="2" charset="0"/>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Predictive Analysis (Classification)</a:t>
            </a:r>
          </a:p>
        </p:txBody>
      </p:sp>
      <p:pic>
        <p:nvPicPr>
          <p:cNvPr id="6" name="Imagem 5">
            <a:extLst>
              <a:ext uri="{FF2B5EF4-FFF2-40B4-BE49-F238E27FC236}">
                <a16:creationId xmlns:a16="http://schemas.microsoft.com/office/drawing/2014/main" id="{0B0D3E1C-CF81-9099-D72E-44E67EB3FC08}"/>
              </a:ext>
            </a:extLst>
          </p:cNvPr>
          <p:cNvPicPr>
            <a:picLocks noChangeAspect="1"/>
          </p:cNvPicPr>
          <p:nvPr/>
        </p:nvPicPr>
        <p:blipFill>
          <a:blip r:embed="rId4"/>
          <a:stretch>
            <a:fillRect/>
          </a:stretch>
        </p:blipFill>
        <p:spPr>
          <a:xfrm>
            <a:off x="7588129" y="1492380"/>
            <a:ext cx="3697482" cy="2989454"/>
          </a:xfrm>
          <a:prstGeom prst="rect">
            <a:avLst/>
          </a:prstGeom>
        </p:spPr>
      </p:pic>
      <p:sp>
        <p:nvSpPr>
          <p:cNvPr id="7" name="CaixaDeTexto 6">
            <a:extLst>
              <a:ext uri="{FF2B5EF4-FFF2-40B4-BE49-F238E27FC236}">
                <a16:creationId xmlns:a16="http://schemas.microsoft.com/office/drawing/2014/main" id="{A3D498EB-EF6F-02F0-9A5A-EF117AC460E4}"/>
              </a:ext>
            </a:extLst>
          </p:cNvPr>
          <p:cNvSpPr txBox="1"/>
          <p:nvPr/>
        </p:nvSpPr>
        <p:spPr>
          <a:xfrm>
            <a:off x="7588129" y="4657734"/>
            <a:ext cx="5389581" cy="707886"/>
          </a:xfrm>
          <a:prstGeom prst="rect">
            <a:avLst/>
          </a:prstGeom>
          <a:noFill/>
        </p:spPr>
        <p:txBody>
          <a:bodyPr wrap="square" rtlCol="0">
            <a:spAutoFit/>
          </a:bodyPr>
          <a:lstStyle/>
          <a:p>
            <a:r>
              <a:rPr lang="en-US" sz="2200" b="1" dirty="0">
                <a:solidFill>
                  <a:schemeClr val="accent3">
                    <a:lumMod val="25000"/>
                  </a:schemeClr>
                </a:solidFill>
                <a:latin typeface="Montserrat" pitchFamily="2" charset="0"/>
                <a:hlinkClick r:id="rId5"/>
              </a:rPr>
              <a:t>GitHub URL to Notebook</a:t>
            </a:r>
            <a:endParaRPr lang="en-US" sz="2200" b="1" dirty="0">
              <a:latin typeface="Montserrat" pitchFamily="2" charset="0"/>
            </a:endParaRPr>
          </a:p>
          <a:p>
            <a:endParaRPr lang="pt-BR" dirty="0"/>
          </a:p>
        </p:txBody>
      </p:sp>
    </p:spTree>
    <p:extLst>
      <p:ext uri="{BB962C8B-B14F-4D97-AF65-F5344CB8AC3E}">
        <p14:creationId xmlns:p14="http://schemas.microsoft.com/office/powerpoint/2010/main" val="18137112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Montserrat" pitchFamily="2" charset="0"/>
              </a:rPr>
              <a:t>Exploratory data analysis results</a:t>
            </a:r>
          </a:p>
          <a:p>
            <a:pPr>
              <a:lnSpc>
                <a:spcPct val="100000"/>
              </a:lnSpc>
              <a:spcBef>
                <a:spcPts val="1400"/>
              </a:spcBef>
            </a:pPr>
            <a:r>
              <a:rPr lang="en-US" sz="2200">
                <a:solidFill>
                  <a:schemeClr val="accent3">
                    <a:lumMod val="25000"/>
                  </a:schemeClr>
                </a:solidFill>
                <a:latin typeface="Montserrat" pitchFamily="2" charset="0"/>
              </a:rPr>
              <a:t>Interactive analytics demo in screenshots</a:t>
            </a:r>
          </a:p>
          <a:p>
            <a:pPr>
              <a:lnSpc>
                <a:spcPct val="100000"/>
              </a:lnSpc>
              <a:spcBef>
                <a:spcPts val="1400"/>
              </a:spcBef>
            </a:pPr>
            <a:r>
              <a:rPr lang="en-US" sz="2200">
                <a:solidFill>
                  <a:schemeClr val="accent3">
                    <a:lumMod val="25000"/>
                  </a:schemeClr>
                </a:solidFill>
                <a:latin typeface="Montserrat" pitchFamily="2" charset="0"/>
              </a:rPr>
              <a:t>Predictive analysis results</a:t>
            </a:r>
          </a:p>
          <a:p>
            <a:pPr lvl="1"/>
            <a:endParaRPr lang="en-US" sz="1800">
              <a:latin typeface="Montserrat" pitchFamily="2" charset="0"/>
            </a:endParaRPr>
          </a:p>
          <a:p>
            <a:pPr marL="457200" lvl="1" indent="0">
              <a:buNone/>
            </a:pPr>
            <a:endParaRPr lang="en-US" sz="1800">
              <a:latin typeface="Montserrat" pitchFamily="2" charset="0"/>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Results</a:t>
            </a:r>
          </a:p>
        </p:txBody>
      </p:sp>
    </p:spTree>
    <p:extLst>
      <p:ext uri="{BB962C8B-B14F-4D97-AF65-F5344CB8AC3E}">
        <p14:creationId xmlns:p14="http://schemas.microsoft.com/office/powerpoint/2010/main" val="3210089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4606643"/>
            <a:ext cx="10515600" cy="1004841"/>
          </a:xfrm>
          <a:prstGeom prst="rect">
            <a:avLst/>
          </a:prstGeom>
        </p:spPr>
        <p:txBody>
          <a:bodyPr>
            <a:normAutofit/>
          </a:bodyPr>
          <a:lstStyle/>
          <a:p>
            <a:pPr marL="0" indent="0">
              <a:lnSpc>
                <a:spcPct val="100000"/>
              </a:lnSpc>
              <a:spcBef>
                <a:spcPts val="1400"/>
              </a:spcBef>
              <a:buNone/>
            </a:pPr>
            <a:r>
              <a:rPr lang="pt-BR" sz="2200" dirty="0">
                <a:solidFill>
                  <a:schemeClr val="accent3">
                    <a:lumMod val="25000"/>
                  </a:schemeClr>
                </a:solidFill>
                <a:latin typeface="Montserrat" pitchFamily="2" charset="0"/>
              </a:rPr>
              <a:t>The </a:t>
            </a:r>
            <a:r>
              <a:rPr lang="pt-BR" sz="2200" dirty="0" err="1">
                <a:solidFill>
                  <a:schemeClr val="accent3">
                    <a:lumMod val="25000"/>
                  </a:schemeClr>
                </a:solidFill>
                <a:latin typeface="Montserrat" pitchFamily="2" charset="0"/>
              </a:rPr>
              <a:t>larger</a:t>
            </a:r>
            <a:r>
              <a:rPr lang="pt-BR" sz="2200" dirty="0">
                <a:solidFill>
                  <a:schemeClr val="accent3">
                    <a:lumMod val="25000"/>
                  </a:schemeClr>
                </a:solidFill>
                <a:latin typeface="Montserrat" pitchFamily="2" charset="0"/>
              </a:rPr>
              <a:t> </a:t>
            </a:r>
            <a:r>
              <a:rPr lang="pt-BR" sz="2200" dirty="0" err="1">
                <a:solidFill>
                  <a:schemeClr val="accent3">
                    <a:lumMod val="25000"/>
                  </a:schemeClr>
                </a:solidFill>
                <a:latin typeface="Montserrat" pitchFamily="2" charset="0"/>
              </a:rPr>
              <a:t>the</a:t>
            </a:r>
            <a:r>
              <a:rPr lang="pt-BR" sz="2200" dirty="0">
                <a:solidFill>
                  <a:schemeClr val="accent3">
                    <a:lumMod val="25000"/>
                  </a:schemeClr>
                </a:solidFill>
                <a:latin typeface="Montserrat" pitchFamily="2" charset="0"/>
              </a:rPr>
              <a:t> flight </a:t>
            </a:r>
            <a:r>
              <a:rPr lang="pt-BR" sz="2200" dirty="0" err="1">
                <a:solidFill>
                  <a:schemeClr val="accent3">
                    <a:lumMod val="25000"/>
                  </a:schemeClr>
                </a:solidFill>
                <a:latin typeface="Montserrat" pitchFamily="2" charset="0"/>
              </a:rPr>
              <a:t>amount</a:t>
            </a:r>
            <a:r>
              <a:rPr lang="pt-BR" sz="2200" dirty="0">
                <a:solidFill>
                  <a:schemeClr val="accent3">
                    <a:lumMod val="25000"/>
                  </a:schemeClr>
                </a:solidFill>
                <a:latin typeface="Montserrat" pitchFamily="2" charset="0"/>
              </a:rPr>
              <a:t> </a:t>
            </a:r>
            <a:r>
              <a:rPr lang="pt-BR" sz="2200" dirty="0" err="1">
                <a:solidFill>
                  <a:schemeClr val="accent3">
                    <a:lumMod val="25000"/>
                  </a:schemeClr>
                </a:solidFill>
                <a:latin typeface="Montserrat" pitchFamily="2" charset="0"/>
              </a:rPr>
              <a:t>at</a:t>
            </a:r>
            <a:r>
              <a:rPr lang="pt-BR" sz="2200" dirty="0">
                <a:solidFill>
                  <a:schemeClr val="accent3">
                    <a:lumMod val="25000"/>
                  </a:schemeClr>
                </a:solidFill>
                <a:latin typeface="Montserrat" pitchFamily="2" charset="0"/>
              </a:rPr>
              <a:t> a </a:t>
            </a:r>
            <a:r>
              <a:rPr lang="pt-BR" sz="2200" dirty="0" err="1">
                <a:solidFill>
                  <a:schemeClr val="accent3">
                    <a:lumMod val="25000"/>
                  </a:schemeClr>
                </a:solidFill>
                <a:latin typeface="Montserrat" pitchFamily="2" charset="0"/>
              </a:rPr>
              <a:t>launch</a:t>
            </a:r>
            <a:r>
              <a:rPr lang="pt-BR" sz="2200" dirty="0">
                <a:solidFill>
                  <a:schemeClr val="accent3">
                    <a:lumMod val="25000"/>
                  </a:schemeClr>
                </a:solidFill>
                <a:latin typeface="Montserrat" pitchFamily="2" charset="0"/>
              </a:rPr>
              <a:t> site, </a:t>
            </a:r>
            <a:r>
              <a:rPr lang="pt-BR" sz="2200" dirty="0" err="1">
                <a:solidFill>
                  <a:schemeClr val="accent3">
                    <a:lumMod val="25000"/>
                  </a:schemeClr>
                </a:solidFill>
                <a:latin typeface="Montserrat" pitchFamily="2" charset="0"/>
              </a:rPr>
              <a:t>the</a:t>
            </a:r>
            <a:r>
              <a:rPr lang="pt-BR" sz="2200" dirty="0">
                <a:solidFill>
                  <a:schemeClr val="accent3">
                    <a:lumMod val="25000"/>
                  </a:schemeClr>
                </a:solidFill>
                <a:latin typeface="Montserrat" pitchFamily="2" charset="0"/>
              </a:rPr>
              <a:t> </a:t>
            </a:r>
            <a:r>
              <a:rPr lang="pt-BR" sz="2200" dirty="0" err="1">
                <a:solidFill>
                  <a:schemeClr val="accent3">
                    <a:lumMod val="25000"/>
                  </a:schemeClr>
                </a:solidFill>
                <a:latin typeface="Montserrat" pitchFamily="2" charset="0"/>
              </a:rPr>
              <a:t>greater</a:t>
            </a:r>
            <a:r>
              <a:rPr lang="pt-BR" sz="2200" dirty="0">
                <a:solidFill>
                  <a:schemeClr val="accent3">
                    <a:lumMod val="25000"/>
                  </a:schemeClr>
                </a:solidFill>
                <a:latin typeface="Montserrat" pitchFamily="2" charset="0"/>
              </a:rPr>
              <a:t> </a:t>
            </a:r>
            <a:r>
              <a:rPr lang="pt-BR" sz="2200" dirty="0" err="1">
                <a:solidFill>
                  <a:schemeClr val="accent3">
                    <a:lumMod val="25000"/>
                  </a:schemeClr>
                </a:solidFill>
                <a:latin typeface="Montserrat" pitchFamily="2" charset="0"/>
              </a:rPr>
              <a:t>the</a:t>
            </a:r>
            <a:r>
              <a:rPr lang="pt-BR" sz="2200" dirty="0">
                <a:solidFill>
                  <a:schemeClr val="accent3">
                    <a:lumMod val="25000"/>
                  </a:schemeClr>
                </a:solidFill>
                <a:latin typeface="Montserrat" pitchFamily="2" charset="0"/>
              </a:rPr>
              <a:t> </a:t>
            </a:r>
            <a:r>
              <a:rPr lang="pt-BR" sz="2200" dirty="0" err="1">
                <a:solidFill>
                  <a:schemeClr val="accent3">
                    <a:lumMod val="25000"/>
                  </a:schemeClr>
                </a:solidFill>
                <a:latin typeface="Montserrat" pitchFamily="2" charset="0"/>
              </a:rPr>
              <a:t>success</a:t>
            </a:r>
            <a:r>
              <a:rPr lang="pt-BR" sz="2200" dirty="0">
                <a:solidFill>
                  <a:schemeClr val="accent3">
                    <a:lumMod val="25000"/>
                  </a:schemeClr>
                </a:solidFill>
                <a:latin typeface="Montserrat" pitchFamily="2" charset="0"/>
              </a:rPr>
              <a:t> rate </a:t>
            </a:r>
            <a:r>
              <a:rPr lang="pt-BR" sz="2200" dirty="0" err="1">
                <a:solidFill>
                  <a:schemeClr val="accent3">
                    <a:lumMod val="25000"/>
                  </a:schemeClr>
                </a:solidFill>
                <a:latin typeface="Montserrat" pitchFamily="2" charset="0"/>
              </a:rPr>
              <a:t>at</a:t>
            </a:r>
            <a:r>
              <a:rPr lang="pt-BR" sz="2200" dirty="0">
                <a:solidFill>
                  <a:schemeClr val="accent3">
                    <a:lumMod val="25000"/>
                  </a:schemeClr>
                </a:solidFill>
                <a:latin typeface="Montserrat" pitchFamily="2" charset="0"/>
              </a:rPr>
              <a:t> a </a:t>
            </a:r>
            <a:r>
              <a:rPr lang="pt-BR" sz="2200" dirty="0" err="1">
                <a:solidFill>
                  <a:schemeClr val="accent3">
                    <a:lumMod val="25000"/>
                  </a:schemeClr>
                </a:solidFill>
                <a:latin typeface="Montserrat" pitchFamily="2" charset="0"/>
              </a:rPr>
              <a:t>launch</a:t>
            </a:r>
            <a:r>
              <a:rPr lang="pt-BR" sz="2200" dirty="0">
                <a:solidFill>
                  <a:schemeClr val="accent3">
                    <a:lumMod val="25000"/>
                  </a:schemeClr>
                </a:solidFill>
                <a:latin typeface="Montserrat" pitchFamily="2" charset="0"/>
              </a:rPr>
              <a:t> site.</a:t>
            </a:r>
            <a:endParaRPr lang="en-US" sz="2200" dirty="0">
              <a:solidFill>
                <a:schemeClr val="accent3">
                  <a:lumMod val="25000"/>
                </a:schemeClr>
              </a:solidFill>
              <a:latin typeface="Montserrat" pitchFamily="2" charset="0"/>
            </a:endParaRPr>
          </a:p>
          <a:p>
            <a:pPr>
              <a:lnSpc>
                <a:spcPct val="100000"/>
              </a:lnSpc>
              <a:spcBef>
                <a:spcPts val="1400"/>
              </a:spcBef>
            </a:pPr>
            <a:endParaRPr lang="en-US" sz="2200" dirty="0">
              <a:solidFill>
                <a:schemeClr val="accent3">
                  <a:lumMod val="25000"/>
                </a:schemeClr>
              </a:solidFill>
              <a:latin typeface="Montserrat" pitchFamily="2"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Flight Number vs. Launch Site</a:t>
            </a:r>
          </a:p>
        </p:txBody>
      </p:sp>
      <p:pic>
        <p:nvPicPr>
          <p:cNvPr id="6" name="Imagem 5">
            <a:extLst>
              <a:ext uri="{FF2B5EF4-FFF2-40B4-BE49-F238E27FC236}">
                <a16:creationId xmlns:a16="http://schemas.microsoft.com/office/drawing/2014/main" id="{BB453BEA-36C6-4B50-22A0-2E9AFDB1039E}"/>
              </a:ext>
            </a:extLst>
          </p:cNvPr>
          <p:cNvPicPr>
            <a:picLocks noChangeAspect="1"/>
          </p:cNvPicPr>
          <p:nvPr/>
        </p:nvPicPr>
        <p:blipFill>
          <a:blip r:embed="rId3"/>
          <a:stretch>
            <a:fillRect/>
          </a:stretch>
        </p:blipFill>
        <p:spPr>
          <a:xfrm>
            <a:off x="770011" y="1803550"/>
            <a:ext cx="10515600" cy="2389005"/>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4442909"/>
            <a:ext cx="10515600" cy="1551792"/>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It seems that the greater the payload for Launch Site CCAFS SCL 40, the higher the success rate for the rocket. However, there is not a quite clear pattern for the other Launch Sites.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Payload vs. Launch Site</a:t>
            </a:r>
          </a:p>
        </p:txBody>
      </p:sp>
      <p:pic>
        <p:nvPicPr>
          <p:cNvPr id="6" name="Imagem 5">
            <a:extLst>
              <a:ext uri="{FF2B5EF4-FFF2-40B4-BE49-F238E27FC236}">
                <a16:creationId xmlns:a16="http://schemas.microsoft.com/office/drawing/2014/main" id="{27637CDE-8DE5-356E-07D2-D3C107A95DC8}"/>
              </a:ext>
            </a:extLst>
          </p:cNvPr>
          <p:cNvPicPr>
            <a:picLocks noChangeAspect="1"/>
          </p:cNvPicPr>
          <p:nvPr/>
        </p:nvPicPr>
        <p:blipFill>
          <a:blip r:embed="rId3"/>
          <a:stretch>
            <a:fillRect/>
          </a:stretch>
        </p:blipFill>
        <p:spPr>
          <a:xfrm>
            <a:off x="770011" y="1685857"/>
            <a:ext cx="10515600" cy="238900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691256" y="1777423"/>
            <a:ext cx="4594355" cy="4248149"/>
          </a:xfrm>
          <a:prstGeom prst="rect">
            <a:avLst/>
          </a:prstGeom>
        </p:spPr>
        <p:txBody>
          <a:bodyPr>
            <a:normAutofit/>
          </a:bodyPr>
          <a:lstStyle/>
          <a:p>
            <a:pPr marL="0" indent="0">
              <a:lnSpc>
                <a:spcPct val="100000"/>
              </a:lnSpc>
              <a:spcBef>
                <a:spcPts val="1400"/>
              </a:spcBef>
              <a:buNone/>
            </a:pPr>
            <a:r>
              <a:rPr lang="en-CA" sz="2200" dirty="0">
                <a:solidFill>
                  <a:schemeClr val="accent3">
                    <a:lumMod val="25000"/>
                  </a:schemeClr>
                </a:solidFill>
                <a:latin typeface="Montserrat" pitchFamily="2" charset="0"/>
              </a:rPr>
              <a:t>The most success rate are for the orbits:</a:t>
            </a:r>
          </a:p>
          <a:p>
            <a:pPr>
              <a:lnSpc>
                <a:spcPct val="100000"/>
              </a:lnSpc>
              <a:spcBef>
                <a:spcPts val="1400"/>
              </a:spcBef>
            </a:pPr>
            <a:r>
              <a:rPr lang="en-CA" sz="2200" dirty="0">
                <a:solidFill>
                  <a:schemeClr val="accent3">
                    <a:lumMod val="25000"/>
                  </a:schemeClr>
                </a:solidFill>
                <a:latin typeface="Montserrat" pitchFamily="2" charset="0"/>
              </a:rPr>
              <a:t>ES-L1</a:t>
            </a:r>
          </a:p>
          <a:p>
            <a:pPr>
              <a:lnSpc>
                <a:spcPct val="100000"/>
              </a:lnSpc>
              <a:spcBef>
                <a:spcPts val="1400"/>
              </a:spcBef>
            </a:pPr>
            <a:r>
              <a:rPr lang="en-US" sz="2200" dirty="0">
                <a:solidFill>
                  <a:schemeClr val="accent3">
                    <a:lumMod val="25000"/>
                  </a:schemeClr>
                </a:solidFill>
                <a:latin typeface="Montserrat" pitchFamily="2" charset="0"/>
              </a:rPr>
              <a:t>GEO</a:t>
            </a:r>
          </a:p>
          <a:p>
            <a:pPr>
              <a:lnSpc>
                <a:spcPct val="100000"/>
              </a:lnSpc>
              <a:spcBef>
                <a:spcPts val="1400"/>
              </a:spcBef>
            </a:pPr>
            <a:r>
              <a:rPr lang="en-US" sz="2200" dirty="0">
                <a:solidFill>
                  <a:schemeClr val="accent3">
                    <a:lumMod val="25000"/>
                  </a:schemeClr>
                </a:solidFill>
                <a:latin typeface="Montserrat" pitchFamily="2" charset="0"/>
              </a:rPr>
              <a:t>HEO</a:t>
            </a:r>
          </a:p>
          <a:p>
            <a:pPr>
              <a:lnSpc>
                <a:spcPct val="100000"/>
              </a:lnSpc>
              <a:spcBef>
                <a:spcPts val="1400"/>
              </a:spcBef>
            </a:pPr>
            <a:r>
              <a:rPr lang="en-US" sz="2200" dirty="0">
                <a:solidFill>
                  <a:schemeClr val="accent3">
                    <a:lumMod val="25000"/>
                  </a:schemeClr>
                </a:solidFill>
                <a:latin typeface="Montserrat" pitchFamily="2" charset="0"/>
              </a:rPr>
              <a:t>SSO</a:t>
            </a:r>
            <a:endParaRPr lang="en-CA" sz="2200" dirty="0">
              <a:solidFill>
                <a:schemeClr val="accent3">
                  <a:lumMod val="25000"/>
                </a:schemeClr>
              </a:solidFill>
              <a:latin typeface="Montserrat" pitchFamily="2"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Success Rate vs. Orbit Type</a:t>
            </a:r>
          </a:p>
        </p:txBody>
      </p:sp>
      <p:pic>
        <p:nvPicPr>
          <p:cNvPr id="6" name="Imagem 5">
            <a:extLst>
              <a:ext uri="{FF2B5EF4-FFF2-40B4-BE49-F238E27FC236}">
                <a16:creationId xmlns:a16="http://schemas.microsoft.com/office/drawing/2014/main" id="{84DBD5E3-369E-CB95-86E6-F0BB2A0B25A2}"/>
              </a:ext>
            </a:extLst>
          </p:cNvPr>
          <p:cNvPicPr>
            <a:picLocks noChangeAspect="1"/>
          </p:cNvPicPr>
          <p:nvPr/>
        </p:nvPicPr>
        <p:blipFill>
          <a:blip r:embed="rId3"/>
          <a:stretch>
            <a:fillRect/>
          </a:stretch>
        </p:blipFill>
        <p:spPr>
          <a:xfrm>
            <a:off x="770011" y="1777423"/>
            <a:ext cx="5534025" cy="4248150"/>
          </a:xfrm>
          <a:prstGeom prst="rect">
            <a:avLst/>
          </a:prstGeom>
        </p:spPr>
      </p:pic>
      <p:pic>
        <p:nvPicPr>
          <p:cNvPr id="7" name="Imagem 6">
            <a:extLst>
              <a:ext uri="{FF2B5EF4-FFF2-40B4-BE49-F238E27FC236}">
                <a16:creationId xmlns:a16="http://schemas.microsoft.com/office/drawing/2014/main" id="{B5DF49B1-A47F-9CF3-E3DD-6FFEE42BBC2B}"/>
              </a:ext>
            </a:extLst>
          </p:cNvPr>
          <p:cNvPicPr>
            <a:picLocks noChangeAspect="1"/>
          </p:cNvPicPr>
          <p:nvPr/>
        </p:nvPicPr>
        <p:blipFill>
          <a:blip r:embed="rId4"/>
          <a:stretch>
            <a:fillRect/>
          </a:stretch>
        </p:blipFill>
        <p:spPr>
          <a:xfrm>
            <a:off x="8122025" y="2560439"/>
            <a:ext cx="3163586" cy="2194441"/>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4581775"/>
            <a:ext cx="10515600" cy="1260917"/>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In the LEO orbit, it seems to have a relation between the number of flights and the success. However, the GTO orbit shows no relationship between flight number and success.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Flight Number vs. Orbit Type</a:t>
            </a:r>
          </a:p>
        </p:txBody>
      </p:sp>
      <p:pic>
        <p:nvPicPr>
          <p:cNvPr id="6" name="Imagem 5">
            <a:extLst>
              <a:ext uri="{FF2B5EF4-FFF2-40B4-BE49-F238E27FC236}">
                <a16:creationId xmlns:a16="http://schemas.microsoft.com/office/drawing/2014/main" id="{75C6B46A-1FCD-CA52-8C42-12031B789791}"/>
              </a:ext>
            </a:extLst>
          </p:cNvPr>
          <p:cNvPicPr>
            <a:picLocks noChangeAspect="1"/>
          </p:cNvPicPr>
          <p:nvPr/>
        </p:nvPicPr>
        <p:blipFill>
          <a:blip r:embed="rId3"/>
          <a:stretch>
            <a:fillRect/>
          </a:stretch>
        </p:blipFill>
        <p:spPr>
          <a:xfrm>
            <a:off x="770011" y="1737563"/>
            <a:ext cx="10687962" cy="2392822"/>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4453666"/>
            <a:ext cx="10515601" cy="1387736"/>
          </a:xfrm>
          <a:prstGeom prst="rect">
            <a:avLst/>
          </a:prstGeom>
        </p:spPr>
        <p:txBody>
          <a:bodyPr>
            <a:normAutofit/>
          </a:bodyPr>
          <a:lstStyle/>
          <a:p>
            <a:pPr marL="0" indent="0">
              <a:lnSpc>
                <a:spcPct val="100000"/>
              </a:lnSpc>
              <a:spcBef>
                <a:spcPts val="1400"/>
              </a:spcBef>
              <a:buNone/>
            </a:pPr>
            <a:r>
              <a:rPr lang="pt-BR" sz="2200" dirty="0">
                <a:solidFill>
                  <a:schemeClr val="accent3">
                    <a:lumMod val="25000"/>
                  </a:schemeClr>
                </a:solidFill>
                <a:latin typeface="Montserrat" pitchFamily="2" charset="0"/>
              </a:rPr>
              <a:t>Heavy </a:t>
            </a:r>
            <a:r>
              <a:rPr lang="pt-BR" sz="2200" dirty="0" err="1">
                <a:solidFill>
                  <a:schemeClr val="accent3">
                    <a:lumMod val="25000"/>
                  </a:schemeClr>
                </a:solidFill>
                <a:latin typeface="Montserrat" pitchFamily="2" charset="0"/>
              </a:rPr>
              <a:t>payloads</a:t>
            </a:r>
            <a:r>
              <a:rPr lang="pt-BR" sz="2200" dirty="0">
                <a:solidFill>
                  <a:schemeClr val="accent3">
                    <a:lumMod val="25000"/>
                  </a:schemeClr>
                </a:solidFill>
                <a:latin typeface="Montserrat" pitchFamily="2" charset="0"/>
              </a:rPr>
              <a:t> </a:t>
            </a:r>
            <a:r>
              <a:rPr lang="pt-BR" sz="2200" dirty="0" err="1">
                <a:solidFill>
                  <a:schemeClr val="accent3">
                    <a:lumMod val="25000"/>
                  </a:schemeClr>
                </a:solidFill>
                <a:latin typeface="Montserrat" pitchFamily="2" charset="0"/>
              </a:rPr>
              <a:t>seems</a:t>
            </a:r>
            <a:r>
              <a:rPr lang="pt-BR" sz="2200" dirty="0">
                <a:solidFill>
                  <a:schemeClr val="accent3">
                    <a:lumMod val="25000"/>
                  </a:schemeClr>
                </a:solidFill>
                <a:latin typeface="Montserrat" pitchFamily="2" charset="0"/>
              </a:rPr>
              <a:t> </a:t>
            </a:r>
            <a:r>
              <a:rPr lang="pt-BR" sz="2200" dirty="0" err="1">
                <a:solidFill>
                  <a:schemeClr val="accent3">
                    <a:lumMod val="25000"/>
                  </a:schemeClr>
                </a:solidFill>
                <a:latin typeface="Montserrat" pitchFamily="2" charset="0"/>
              </a:rPr>
              <a:t>to</a:t>
            </a:r>
            <a:r>
              <a:rPr lang="pt-BR" sz="2200" dirty="0">
                <a:solidFill>
                  <a:schemeClr val="accent3">
                    <a:lumMod val="25000"/>
                  </a:schemeClr>
                </a:solidFill>
                <a:latin typeface="Montserrat" pitchFamily="2" charset="0"/>
              </a:rPr>
              <a:t> have a negative </a:t>
            </a:r>
            <a:r>
              <a:rPr lang="pt-BR" sz="2200" dirty="0" err="1">
                <a:solidFill>
                  <a:schemeClr val="accent3">
                    <a:lumMod val="25000"/>
                  </a:schemeClr>
                </a:solidFill>
                <a:latin typeface="Montserrat" pitchFamily="2" charset="0"/>
              </a:rPr>
              <a:t>influence</a:t>
            </a:r>
            <a:r>
              <a:rPr lang="pt-BR" sz="2200" dirty="0">
                <a:solidFill>
                  <a:schemeClr val="accent3">
                    <a:lumMod val="25000"/>
                  </a:schemeClr>
                </a:solidFill>
                <a:latin typeface="Montserrat" pitchFamily="2" charset="0"/>
              </a:rPr>
              <a:t> </a:t>
            </a:r>
            <a:r>
              <a:rPr lang="pt-BR" sz="2200" dirty="0" err="1">
                <a:solidFill>
                  <a:schemeClr val="accent3">
                    <a:lumMod val="25000"/>
                  </a:schemeClr>
                </a:solidFill>
                <a:latin typeface="Montserrat" pitchFamily="2" charset="0"/>
              </a:rPr>
              <a:t>on</a:t>
            </a:r>
            <a:r>
              <a:rPr lang="pt-BR" sz="2200" dirty="0">
                <a:solidFill>
                  <a:schemeClr val="accent3">
                    <a:lumMod val="25000"/>
                  </a:schemeClr>
                </a:solidFill>
                <a:latin typeface="Montserrat" pitchFamily="2" charset="0"/>
              </a:rPr>
              <a:t> GTO </a:t>
            </a:r>
            <a:r>
              <a:rPr lang="pt-BR" sz="2200" dirty="0" err="1">
                <a:solidFill>
                  <a:schemeClr val="accent3">
                    <a:lumMod val="25000"/>
                  </a:schemeClr>
                </a:solidFill>
                <a:latin typeface="Montserrat" pitchFamily="2" charset="0"/>
              </a:rPr>
              <a:t>orbits</a:t>
            </a:r>
            <a:r>
              <a:rPr lang="pt-BR" sz="2200" dirty="0">
                <a:solidFill>
                  <a:schemeClr val="accent3">
                    <a:lumMod val="25000"/>
                  </a:schemeClr>
                </a:solidFill>
                <a:latin typeface="Montserrat" pitchFamily="2" charset="0"/>
              </a:rPr>
              <a:t> </a:t>
            </a:r>
            <a:r>
              <a:rPr lang="pt-BR" sz="2200" dirty="0" err="1">
                <a:solidFill>
                  <a:schemeClr val="accent3">
                    <a:lumMod val="25000"/>
                  </a:schemeClr>
                </a:solidFill>
                <a:latin typeface="Montserrat" pitchFamily="2" charset="0"/>
              </a:rPr>
              <a:t>and</a:t>
            </a:r>
            <a:r>
              <a:rPr lang="pt-BR" sz="2200" dirty="0">
                <a:solidFill>
                  <a:schemeClr val="accent3">
                    <a:lumMod val="25000"/>
                  </a:schemeClr>
                </a:solidFill>
                <a:latin typeface="Montserrat" pitchFamily="2" charset="0"/>
              </a:rPr>
              <a:t> positive </a:t>
            </a:r>
            <a:r>
              <a:rPr lang="pt-BR" sz="2200" dirty="0" err="1">
                <a:solidFill>
                  <a:schemeClr val="accent3">
                    <a:lumMod val="25000"/>
                  </a:schemeClr>
                </a:solidFill>
                <a:latin typeface="Montserrat" pitchFamily="2" charset="0"/>
              </a:rPr>
              <a:t>on</a:t>
            </a:r>
            <a:r>
              <a:rPr lang="pt-BR" sz="2200" dirty="0">
                <a:solidFill>
                  <a:schemeClr val="accent3">
                    <a:lumMod val="25000"/>
                  </a:schemeClr>
                </a:solidFill>
                <a:latin typeface="Montserrat" pitchFamily="2" charset="0"/>
              </a:rPr>
              <a:t> LEO </a:t>
            </a:r>
            <a:r>
              <a:rPr lang="pt-BR" sz="2200" dirty="0" err="1">
                <a:solidFill>
                  <a:schemeClr val="accent3">
                    <a:lumMod val="25000"/>
                  </a:schemeClr>
                </a:solidFill>
                <a:latin typeface="Montserrat" pitchFamily="2" charset="0"/>
              </a:rPr>
              <a:t>and</a:t>
            </a:r>
            <a:r>
              <a:rPr lang="pt-BR" sz="2200" dirty="0">
                <a:solidFill>
                  <a:schemeClr val="accent3">
                    <a:lumMod val="25000"/>
                  </a:schemeClr>
                </a:solidFill>
                <a:latin typeface="Montserrat" pitchFamily="2" charset="0"/>
              </a:rPr>
              <a:t> ISS </a:t>
            </a:r>
            <a:r>
              <a:rPr lang="pt-BR" sz="2200" dirty="0" err="1">
                <a:solidFill>
                  <a:schemeClr val="accent3">
                    <a:lumMod val="25000"/>
                  </a:schemeClr>
                </a:solidFill>
                <a:latin typeface="Montserrat" pitchFamily="2" charset="0"/>
              </a:rPr>
              <a:t>orbits</a:t>
            </a:r>
            <a:r>
              <a:rPr lang="pt-BR" sz="2200" dirty="0">
                <a:solidFill>
                  <a:schemeClr val="accent3">
                    <a:lumMod val="25000"/>
                  </a:schemeClr>
                </a:solidFill>
                <a:latin typeface="Montserrat" pitchFamily="2" charset="0"/>
              </a:rPr>
              <a:t>.</a:t>
            </a:r>
            <a:endParaRPr lang="en-US" sz="2200" dirty="0">
              <a:solidFill>
                <a:schemeClr val="accent3">
                  <a:lumMod val="25000"/>
                </a:schemeClr>
              </a:solidFill>
              <a:latin typeface="Montserrat" pitchFamily="2"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Payload vs. Orbit Type</a:t>
            </a:r>
          </a:p>
        </p:txBody>
      </p:sp>
      <p:pic>
        <p:nvPicPr>
          <p:cNvPr id="6" name="Imagem 5">
            <a:extLst>
              <a:ext uri="{FF2B5EF4-FFF2-40B4-BE49-F238E27FC236}">
                <a16:creationId xmlns:a16="http://schemas.microsoft.com/office/drawing/2014/main" id="{738CED34-EAFB-C3C7-3732-960574A0D0E6}"/>
              </a:ext>
            </a:extLst>
          </p:cNvPr>
          <p:cNvPicPr>
            <a:picLocks noChangeAspect="1"/>
          </p:cNvPicPr>
          <p:nvPr/>
        </p:nvPicPr>
        <p:blipFill>
          <a:blip r:embed="rId3"/>
          <a:stretch>
            <a:fillRect/>
          </a:stretch>
        </p:blipFill>
        <p:spPr>
          <a:xfrm>
            <a:off x="770011" y="1737737"/>
            <a:ext cx="10515601" cy="2392822"/>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734288" y="3297212"/>
            <a:ext cx="4367604" cy="1208571"/>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The success rate kept increasing since 2013 till 2020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Launch Success Yearly Trend</a:t>
            </a:r>
          </a:p>
        </p:txBody>
      </p:sp>
      <p:pic>
        <p:nvPicPr>
          <p:cNvPr id="6" name="Imagem 5">
            <a:extLst>
              <a:ext uri="{FF2B5EF4-FFF2-40B4-BE49-F238E27FC236}">
                <a16:creationId xmlns:a16="http://schemas.microsoft.com/office/drawing/2014/main" id="{26279B37-BE99-05E8-4DA9-92D91B3CCE06}"/>
              </a:ext>
            </a:extLst>
          </p:cNvPr>
          <p:cNvPicPr>
            <a:picLocks noChangeAspect="1"/>
          </p:cNvPicPr>
          <p:nvPr/>
        </p:nvPicPr>
        <p:blipFill>
          <a:blip r:embed="rId3"/>
          <a:stretch>
            <a:fillRect/>
          </a:stretch>
        </p:blipFill>
        <p:spPr>
          <a:xfrm>
            <a:off x="770011" y="1777423"/>
            <a:ext cx="5534025" cy="4248150"/>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702014" y="2947241"/>
            <a:ext cx="3663053" cy="1218789"/>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Find the names of the unique launch sites</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All Launch Site Names</a:t>
            </a:r>
          </a:p>
        </p:txBody>
      </p:sp>
      <p:pic>
        <p:nvPicPr>
          <p:cNvPr id="6" name="Imagem 5">
            <a:extLst>
              <a:ext uri="{FF2B5EF4-FFF2-40B4-BE49-F238E27FC236}">
                <a16:creationId xmlns:a16="http://schemas.microsoft.com/office/drawing/2014/main" id="{12FDD34A-A543-F256-627D-3512410CE9FD}"/>
              </a:ext>
            </a:extLst>
          </p:cNvPr>
          <p:cNvPicPr>
            <a:picLocks noChangeAspect="1"/>
          </p:cNvPicPr>
          <p:nvPr/>
        </p:nvPicPr>
        <p:blipFill>
          <a:blip r:embed="rId3"/>
          <a:stretch>
            <a:fillRect/>
          </a:stretch>
        </p:blipFill>
        <p:spPr>
          <a:xfrm>
            <a:off x="770011" y="1825625"/>
            <a:ext cx="5494649" cy="3298794"/>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0" y="1643743"/>
            <a:ext cx="10687961" cy="4675607"/>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Montserrat" pitchFamily="2" charset="0"/>
              </a:rPr>
              <a:t>Summary of methodologies</a:t>
            </a:r>
          </a:p>
          <a:p>
            <a:pPr lvl="1">
              <a:lnSpc>
                <a:spcPct val="100000"/>
              </a:lnSpc>
              <a:spcBef>
                <a:spcPts val="1400"/>
              </a:spcBef>
            </a:pPr>
            <a:r>
              <a:rPr lang="en-US" sz="1800" dirty="0">
                <a:solidFill>
                  <a:schemeClr val="accent3">
                    <a:lumMod val="25000"/>
                  </a:schemeClr>
                </a:solidFill>
                <a:latin typeface="Montserrat" pitchFamily="2" charset="0"/>
              </a:rPr>
              <a:t>Data Collection through Application Programming Interface - API</a:t>
            </a:r>
          </a:p>
          <a:p>
            <a:pPr lvl="1">
              <a:lnSpc>
                <a:spcPct val="100000"/>
              </a:lnSpc>
              <a:spcBef>
                <a:spcPts val="1400"/>
              </a:spcBef>
            </a:pPr>
            <a:r>
              <a:rPr lang="en-US" sz="1800" dirty="0">
                <a:solidFill>
                  <a:schemeClr val="accent3">
                    <a:lumMod val="25000"/>
                  </a:schemeClr>
                </a:solidFill>
                <a:latin typeface="Montserrat" pitchFamily="2" charset="0"/>
              </a:rPr>
              <a:t>Web Scraping Data Collection</a:t>
            </a:r>
          </a:p>
          <a:p>
            <a:pPr lvl="1">
              <a:lnSpc>
                <a:spcPct val="100000"/>
              </a:lnSpc>
              <a:spcBef>
                <a:spcPts val="1400"/>
              </a:spcBef>
            </a:pPr>
            <a:r>
              <a:rPr lang="en-US" sz="1800" dirty="0">
                <a:solidFill>
                  <a:schemeClr val="accent3">
                    <a:lumMod val="25000"/>
                  </a:schemeClr>
                </a:solidFill>
                <a:latin typeface="Montserrat" pitchFamily="2" charset="0"/>
              </a:rPr>
              <a:t>Data Wrangling</a:t>
            </a:r>
          </a:p>
          <a:p>
            <a:pPr lvl="1">
              <a:lnSpc>
                <a:spcPct val="100000"/>
              </a:lnSpc>
              <a:spcBef>
                <a:spcPts val="1400"/>
              </a:spcBef>
            </a:pPr>
            <a:r>
              <a:rPr lang="en-US" sz="1800" dirty="0">
                <a:solidFill>
                  <a:schemeClr val="accent3">
                    <a:lumMod val="25000"/>
                  </a:schemeClr>
                </a:solidFill>
                <a:latin typeface="Montserrat" pitchFamily="2" charset="0"/>
              </a:rPr>
              <a:t>Exploratory Data Analysis with Structured Query Language – SQL EDA</a:t>
            </a:r>
          </a:p>
          <a:p>
            <a:pPr lvl="1">
              <a:lnSpc>
                <a:spcPct val="100000"/>
              </a:lnSpc>
              <a:spcBef>
                <a:spcPts val="1400"/>
              </a:spcBef>
            </a:pPr>
            <a:r>
              <a:rPr lang="en-US" sz="1800" dirty="0">
                <a:solidFill>
                  <a:schemeClr val="accent3">
                    <a:lumMod val="25000"/>
                  </a:schemeClr>
                </a:solidFill>
                <a:latin typeface="Montserrat" pitchFamily="2" charset="0"/>
              </a:rPr>
              <a:t>Exploratory Data Analysis with Data Visualization – DataViz EDA</a:t>
            </a:r>
          </a:p>
          <a:p>
            <a:pPr lvl="1">
              <a:lnSpc>
                <a:spcPct val="100000"/>
              </a:lnSpc>
              <a:spcBef>
                <a:spcPts val="1400"/>
              </a:spcBef>
            </a:pPr>
            <a:r>
              <a:rPr lang="en-US" sz="1800" dirty="0">
                <a:solidFill>
                  <a:schemeClr val="accent3">
                    <a:lumMod val="25000"/>
                  </a:schemeClr>
                </a:solidFill>
                <a:latin typeface="Montserrat" pitchFamily="2" charset="0"/>
              </a:rPr>
              <a:t>Interactive Dashboard Analysis with Folium</a:t>
            </a:r>
          </a:p>
          <a:p>
            <a:pPr lvl="1">
              <a:lnSpc>
                <a:spcPct val="100000"/>
              </a:lnSpc>
              <a:spcBef>
                <a:spcPts val="1400"/>
              </a:spcBef>
            </a:pPr>
            <a:r>
              <a:rPr lang="en-US" sz="1800" dirty="0">
                <a:solidFill>
                  <a:schemeClr val="accent3">
                    <a:lumMod val="25000"/>
                  </a:schemeClr>
                </a:solidFill>
                <a:latin typeface="Montserrat" pitchFamily="2" charset="0"/>
              </a:rPr>
              <a:t>Machine Learning Predictions</a:t>
            </a:r>
          </a:p>
          <a:p>
            <a:pPr>
              <a:lnSpc>
                <a:spcPct val="100000"/>
              </a:lnSpc>
              <a:spcBef>
                <a:spcPts val="1400"/>
              </a:spcBef>
            </a:pPr>
            <a:r>
              <a:rPr lang="en-US" sz="2200" dirty="0">
                <a:solidFill>
                  <a:schemeClr val="accent3">
                    <a:lumMod val="25000"/>
                  </a:schemeClr>
                </a:solidFill>
                <a:latin typeface="Montserrat" pitchFamily="2" charset="0"/>
              </a:rPr>
              <a:t>Summary of all results</a:t>
            </a:r>
          </a:p>
          <a:p>
            <a:pPr lvl="1">
              <a:lnSpc>
                <a:spcPct val="100000"/>
              </a:lnSpc>
              <a:spcBef>
                <a:spcPts val="1400"/>
              </a:spcBef>
            </a:pPr>
            <a:r>
              <a:rPr lang="en-US" sz="1800" dirty="0">
                <a:solidFill>
                  <a:schemeClr val="accent3">
                    <a:lumMod val="25000"/>
                  </a:schemeClr>
                </a:solidFill>
                <a:latin typeface="Montserrat" pitchFamily="2" charset="0"/>
              </a:rPr>
              <a:t>Exploratory Data Analysis with Charts and Tables</a:t>
            </a:r>
          </a:p>
          <a:p>
            <a:pPr lvl="1">
              <a:lnSpc>
                <a:spcPct val="100000"/>
              </a:lnSpc>
              <a:spcBef>
                <a:spcPts val="1400"/>
              </a:spcBef>
            </a:pPr>
            <a:r>
              <a:rPr lang="en-US" sz="1800" dirty="0">
                <a:solidFill>
                  <a:schemeClr val="accent3">
                    <a:lumMod val="25000"/>
                  </a:schemeClr>
                </a:solidFill>
                <a:latin typeface="Montserrat" pitchFamily="2" charset="0"/>
              </a:rPr>
              <a:t>Predictive Models Results for SpaceX Falcon 9 First Stage Landing Success </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Executive Summary</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51191"/>
            <a:ext cx="9745663" cy="702422"/>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Find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Launch Site Names Begin with 'CCA'</a:t>
            </a:r>
          </a:p>
        </p:txBody>
      </p:sp>
      <p:pic>
        <p:nvPicPr>
          <p:cNvPr id="6" name="Imagem 5">
            <a:extLst>
              <a:ext uri="{FF2B5EF4-FFF2-40B4-BE49-F238E27FC236}">
                <a16:creationId xmlns:a16="http://schemas.microsoft.com/office/drawing/2014/main" id="{187AF57D-0EAE-D02C-BF66-A4D3462D1E58}"/>
              </a:ext>
            </a:extLst>
          </p:cNvPr>
          <p:cNvPicPr>
            <a:picLocks noChangeAspect="1"/>
          </p:cNvPicPr>
          <p:nvPr/>
        </p:nvPicPr>
        <p:blipFill>
          <a:blip r:embed="rId3"/>
          <a:stretch>
            <a:fillRect/>
          </a:stretch>
        </p:blipFill>
        <p:spPr>
          <a:xfrm>
            <a:off x="770011" y="1896700"/>
            <a:ext cx="10147636" cy="4285786"/>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424979" y="2838115"/>
            <a:ext cx="6997011" cy="1437042"/>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Calculate the total payload carried by boosters from NASA</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Total Payload Mass</a:t>
            </a:r>
          </a:p>
        </p:txBody>
      </p:sp>
      <p:pic>
        <p:nvPicPr>
          <p:cNvPr id="6" name="Imagem 5">
            <a:extLst>
              <a:ext uri="{FF2B5EF4-FFF2-40B4-BE49-F238E27FC236}">
                <a16:creationId xmlns:a16="http://schemas.microsoft.com/office/drawing/2014/main" id="{3818E204-3FB5-D256-8B31-1F49CFCFF157}"/>
              </a:ext>
            </a:extLst>
          </p:cNvPr>
          <p:cNvPicPr>
            <a:picLocks noChangeAspect="1"/>
          </p:cNvPicPr>
          <p:nvPr/>
        </p:nvPicPr>
        <p:blipFill>
          <a:blip r:embed="rId3"/>
          <a:stretch>
            <a:fillRect/>
          </a:stretch>
        </p:blipFill>
        <p:spPr>
          <a:xfrm>
            <a:off x="770011" y="1898396"/>
            <a:ext cx="3186855" cy="2845727"/>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450591" y="3027923"/>
            <a:ext cx="5425389" cy="1272577"/>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Calculate the average payload mass carried by booster version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Average Payload Mass by F9 v1.1</a:t>
            </a:r>
          </a:p>
        </p:txBody>
      </p:sp>
      <p:pic>
        <p:nvPicPr>
          <p:cNvPr id="6" name="Imagem 5">
            <a:extLst>
              <a:ext uri="{FF2B5EF4-FFF2-40B4-BE49-F238E27FC236}">
                <a16:creationId xmlns:a16="http://schemas.microsoft.com/office/drawing/2014/main" id="{BAD725C5-5842-E4B1-608B-ABE00FA63C2D}"/>
              </a:ext>
            </a:extLst>
          </p:cNvPr>
          <p:cNvPicPr>
            <a:picLocks noChangeAspect="1"/>
          </p:cNvPicPr>
          <p:nvPr/>
        </p:nvPicPr>
        <p:blipFill>
          <a:blip r:embed="rId3"/>
          <a:stretch>
            <a:fillRect/>
          </a:stretch>
        </p:blipFill>
        <p:spPr>
          <a:xfrm>
            <a:off x="770011" y="1936942"/>
            <a:ext cx="4114680" cy="3302031"/>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2" y="1559859"/>
            <a:ext cx="10515600" cy="4044810"/>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Find the dates of the first successful landing outcome on ground pad</a:t>
            </a:r>
            <a:endParaRPr lang="en-US" dirty="0">
              <a:solidFill>
                <a:schemeClr val="accent3">
                  <a:lumMod val="25000"/>
                </a:schemeClr>
              </a:solidFill>
              <a:latin typeface="Montserrat" pitchFamily="2"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First Successful Ground Landing Date</a:t>
            </a:r>
          </a:p>
        </p:txBody>
      </p:sp>
      <p:pic>
        <p:nvPicPr>
          <p:cNvPr id="6" name="Imagem 5">
            <a:extLst>
              <a:ext uri="{FF2B5EF4-FFF2-40B4-BE49-F238E27FC236}">
                <a16:creationId xmlns:a16="http://schemas.microsoft.com/office/drawing/2014/main" id="{F5CEAA64-4153-47E4-C1EB-EB351E68B30C}"/>
              </a:ext>
            </a:extLst>
          </p:cNvPr>
          <p:cNvPicPr>
            <a:picLocks noChangeAspect="1"/>
          </p:cNvPicPr>
          <p:nvPr/>
        </p:nvPicPr>
        <p:blipFill>
          <a:blip r:embed="rId3"/>
          <a:stretch>
            <a:fillRect/>
          </a:stretch>
        </p:blipFill>
        <p:spPr>
          <a:xfrm>
            <a:off x="770011" y="2325967"/>
            <a:ext cx="6943756" cy="3354006"/>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78199"/>
            <a:ext cx="10515600"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List the names of boosters which have successfully landed on drone ship and had payload mass greater than 4000 but less than 6000</a:t>
            </a:r>
          </a:p>
          <a:p>
            <a:pPr>
              <a:lnSpc>
                <a:spcPct val="100000"/>
              </a:lnSpc>
              <a:spcBef>
                <a:spcPts val="1400"/>
              </a:spcBef>
            </a:pPr>
            <a:endParaRPr lang="en-US" sz="2200" dirty="0">
              <a:solidFill>
                <a:schemeClr val="accent3">
                  <a:lumMod val="25000"/>
                </a:schemeClr>
              </a:solidFill>
              <a:latin typeface="Montserrat" pitchFamily="2"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Successful Drone Ship Landing with Payload between 4000 and 6000</a:t>
            </a:r>
          </a:p>
        </p:txBody>
      </p:sp>
      <p:pic>
        <p:nvPicPr>
          <p:cNvPr id="3" name="Imagem 2">
            <a:extLst>
              <a:ext uri="{FF2B5EF4-FFF2-40B4-BE49-F238E27FC236}">
                <a16:creationId xmlns:a16="http://schemas.microsoft.com/office/drawing/2014/main" id="{B8BD59B5-43CE-12FA-3DB3-81399648FA09}"/>
              </a:ext>
            </a:extLst>
          </p:cNvPr>
          <p:cNvPicPr>
            <a:picLocks noChangeAspect="1"/>
          </p:cNvPicPr>
          <p:nvPr/>
        </p:nvPicPr>
        <p:blipFill>
          <a:blip r:embed="rId3"/>
          <a:stretch>
            <a:fillRect/>
          </a:stretch>
        </p:blipFill>
        <p:spPr>
          <a:xfrm>
            <a:off x="770011" y="2562201"/>
            <a:ext cx="8804295" cy="3882580"/>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56678"/>
            <a:ext cx="10515600" cy="4520285"/>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Calculate the total number of successful and failure mission outcomes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Total Number of Successful and Failure Mission Outcomes</a:t>
            </a:r>
          </a:p>
        </p:txBody>
      </p:sp>
      <p:pic>
        <p:nvPicPr>
          <p:cNvPr id="6" name="Imagem 5">
            <a:extLst>
              <a:ext uri="{FF2B5EF4-FFF2-40B4-BE49-F238E27FC236}">
                <a16:creationId xmlns:a16="http://schemas.microsoft.com/office/drawing/2014/main" id="{97373EE1-BB90-E3CA-D8FD-7576416D9DC4}"/>
              </a:ext>
            </a:extLst>
          </p:cNvPr>
          <p:cNvPicPr>
            <a:picLocks noChangeAspect="1"/>
          </p:cNvPicPr>
          <p:nvPr/>
        </p:nvPicPr>
        <p:blipFill>
          <a:blip r:embed="rId3"/>
          <a:stretch>
            <a:fillRect/>
          </a:stretch>
        </p:blipFill>
        <p:spPr>
          <a:xfrm>
            <a:off x="814234" y="2268952"/>
            <a:ext cx="5325989" cy="4158259"/>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974791" y="2832887"/>
            <a:ext cx="6071437" cy="3866461"/>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List the names of the booster which have carried the maximum payload mass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Boosters Carried Maximum Payload</a:t>
            </a:r>
          </a:p>
        </p:txBody>
      </p:sp>
      <p:pic>
        <p:nvPicPr>
          <p:cNvPr id="6" name="Imagem 5">
            <a:extLst>
              <a:ext uri="{FF2B5EF4-FFF2-40B4-BE49-F238E27FC236}">
                <a16:creationId xmlns:a16="http://schemas.microsoft.com/office/drawing/2014/main" id="{9BA02B6B-4C3D-1DC8-EB74-518956182C6A}"/>
              </a:ext>
            </a:extLst>
          </p:cNvPr>
          <p:cNvPicPr>
            <a:picLocks noChangeAspect="1"/>
          </p:cNvPicPr>
          <p:nvPr/>
        </p:nvPicPr>
        <p:blipFill>
          <a:blip r:embed="rId3"/>
          <a:stretch>
            <a:fillRect/>
          </a:stretch>
        </p:blipFill>
        <p:spPr>
          <a:xfrm>
            <a:off x="770011" y="1481379"/>
            <a:ext cx="3411481" cy="5217969"/>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150866" y="2655551"/>
            <a:ext cx="4916244" cy="2262281"/>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List the failed </a:t>
            </a:r>
            <a:r>
              <a:rPr lang="en-US" sz="2200" dirty="0" err="1">
                <a:solidFill>
                  <a:schemeClr val="accent3">
                    <a:lumMod val="25000"/>
                  </a:schemeClr>
                </a:solidFill>
                <a:latin typeface="Montserrat" pitchFamily="2" charset="0"/>
              </a:rPr>
              <a:t>landing_outcomes</a:t>
            </a:r>
            <a:r>
              <a:rPr lang="en-US" sz="2200" dirty="0">
                <a:solidFill>
                  <a:schemeClr val="accent3">
                    <a:lumMod val="25000"/>
                  </a:schemeClr>
                </a:solidFill>
                <a:latin typeface="Montserrat" pitchFamily="2" charset="0"/>
              </a:rPr>
              <a:t> in drone ship, their booster versions, and launch site names for in year 2015</a:t>
            </a:r>
          </a:p>
          <a:p>
            <a:pPr marL="0" indent="0">
              <a:lnSpc>
                <a:spcPct val="100000"/>
              </a:lnSpc>
              <a:spcBef>
                <a:spcPts val="1400"/>
              </a:spcBef>
              <a:buNone/>
            </a:pPr>
            <a:endParaRPr lang="en-US" sz="2200" dirty="0">
              <a:solidFill>
                <a:schemeClr val="accent3">
                  <a:lumMod val="25000"/>
                </a:schemeClr>
              </a:solidFill>
              <a:latin typeface="Montserrat" pitchFamily="2" charset="0"/>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2015 Launch Records</a:t>
            </a:r>
          </a:p>
        </p:txBody>
      </p:sp>
      <p:pic>
        <p:nvPicPr>
          <p:cNvPr id="6" name="Imagem 5">
            <a:extLst>
              <a:ext uri="{FF2B5EF4-FFF2-40B4-BE49-F238E27FC236}">
                <a16:creationId xmlns:a16="http://schemas.microsoft.com/office/drawing/2014/main" id="{77889BC2-0E42-17B1-C964-FEE5A1E28C08}"/>
              </a:ext>
            </a:extLst>
          </p:cNvPr>
          <p:cNvPicPr>
            <a:picLocks noChangeAspect="1"/>
          </p:cNvPicPr>
          <p:nvPr/>
        </p:nvPicPr>
        <p:blipFill>
          <a:blip r:embed="rId3"/>
          <a:stretch>
            <a:fillRect/>
          </a:stretch>
        </p:blipFill>
        <p:spPr>
          <a:xfrm>
            <a:off x="770011" y="1524411"/>
            <a:ext cx="4798114" cy="4902800"/>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604735" y="2804571"/>
            <a:ext cx="5390420" cy="2208493"/>
          </a:xfrm>
          <a:prstGeom prst="rect">
            <a:avLst/>
          </a:prstGeom>
        </p:spPr>
        <p:txBody>
          <a:bodyPr lIns="91440" tIns="45720" rIns="91440" bIns="45720" anchor="t"/>
          <a:lstStyle/>
          <a:p>
            <a:pPr marL="0" indent="0">
              <a:lnSpc>
                <a:spcPct val="100000"/>
              </a:lnSpc>
              <a:spcBef>
                <a:spcPts val="1400"/>
              </a:spcBef>
              <a:buNone/>
            </a:pPr>
            <a:r>
              <a:rPr lang="en-US" sz="2200" dirty="0">
                <a:solidFill>
                  <a:schemeClr val="accent3">
                    <a:lumMod val="25000"/>
                  </a:schemeClr>
                </a:solidFill>
                <a:latin typeface="Montserrat" pitchFamily="2" charset="0"/>
              </a:rPr>
              <a:t>Rank the count of landing outcomes (such as Failure (drone ship) or Success (ground pad)) between the date 2010-06-04 and 2017-03-20, in descending order</a:t>
            </a:r>
          </a:p>
          <a:p>
            <a:pPr marL="0" indent="0">
              <a:lnSpc>
                <a:spcPct val="100000"/>
              </a:lnSpc>
              <a:spcBef>
                <a:spcPts val="1400"/>
              </a:spcBef>
              <a:buNone/>
            </a:pPr>
            <a:endParaRPr lang="en-US" sz="2200" dirty="0">
              <a:solidFill>
                <a:schemeClr val="accent3">
                  <a:lumMod val="25000"/>
                </a:schemeClr>
              </a:solidFill>
              <a:latin typeface="Montserrat" pitchFamily="2"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Rank Landing Outcomes Between 2010-06-04 and 2017-03-20</a:t>
            </a:r>
          </a:p>
        </p:txBody>
      </p:sp>
      <p:pic>
        <p:nvPicPr>
          <p:cNvPr id="6" name="Imagem 5">
            <a:extLst>
              <a:ext uri="{FF2B5EF4-FFF2-40B4-BE49-F238E27FC236}">
                <a16:creationId xmlns:a16="http://schemas.microsoft.com/office/drawing/2014/main" id="{73AF4335-7123-006D-6831-CB090098CD57}"/>
              </a:ext>
            </a:extLst>
          </p:cNvPr>
          <p:cNvPicPr>
            <a:picLocks noChangeAspect="1"/>
          </p:cNvPicPr>
          <p:nvPr/>
        </p:nvPicPr>
        <p:blipFill>
          <a:blip r:embed="rId3"/>
          <a:stretch>
            <a:fillRect/>
          </a:stretch>
        </p:blipFill>
        <p:spPr>
          <a:xfrm>
            <a:off x="770011" y="1492138"/>
            <a:ext cx="4415175" cy="5035421"/>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Introduction</a:t>
            </a: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371600"/>
            <a:ext cx="10530114" cy="51816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spcBef>
                <a:spcPts val="1400"/>
              </a:spcBef>
            </a:pPr>
            <a:r>
              <a:rPr lang="en-US" sz="2200" dirty="0">
                <a:solidFill>
                  <a:schemeClr val="accent3">
                    <a:lumMod val="25000"/>
                  </a:schemeClr>
                </a:solidFill>
                <a:latin typeface="Montserrat" pitchFamily="2" charset="0"/>
              </a:rPr>
              <a:t>Project background and context</a:t>
            </a:r>
          </a:p>
          <a:p>
            <a:pPr marL="457200" lvl="1" indent="0" algn="just">
              <a:spcBef>
                <a:spcPts val="1400"/>
              </a:spcBef>
              <a:buNone/>
            </a:pPr>
            <a:r>
              <a:rPr lang="en-US" sz="1800" dirty="0">
                <a:solidFill>
                  <a:schemeClr val="accent3">
                    <a:lumMod val="25000"/>
                  </a:schemeClr>
                </a:solidFill>
                <a:latin typeface="Montserrat" pitchFamily="2" charset="0"/>
              </a:rPr>
              <a:t>In the project's introduction, we highlight the background and context of the study, focusing on SpaceX and its Falcon 9 rocket launches. SpaceX stands out by offering significantly lower prices, with a launch cost of $62 million compared to competitors' prices exceeding $165 million. This cost reduction stems from SpaceX's ability to recover and reuse the Falcon 9's first stage. If we can accurately predict the success of the first stage landing, it becomes possible to determine the cost associated with each launch. This valuable information can empower alternative companies to compete against SpaceX by making informed decisions when bidding for rocket launches, potentially challenging SpaceX's market dominance.</a:t>
            </a:r>
          </a:p>
          <a:p>
            <a:pPr algn="just">
              <a:spcBef>
                <a:spcPts val="1400"/>
              </a:spcBef>
            </a:pPr>
            <a:r>
              <a:rPr lang="en-US" sz="2200" dirty="0">
                <a:solidFill>
                  <a:schemeClr val="accent3">
                    <a:lumMod val="25000"/>
                  </a:schemeClr>
                </a:solidFill>
                <a:latin typeface="Montserrat" pitchFamily="2" charset="0"/>
              </a:rPr>
              <a:t>Problems</a:t>
            </a:r>
          </a:p>
          <a:p>
            <a:pPr lvl="1" algn="just">
              <a:spcBef>
                <a:spcPts val="1400"/>
              </a:spcBef>
            </a:pPr>
            <a:r>
              <a:rPr lang="en-US" sz="1800" dirty="0">
                <a:solidFill>
                  <a:schemeClr val="accent3">
                    <a:lumMod val="25000"/>
                  </a:schemeClr>
                </a:solidFill>
                <a:latin typeface="Montserrat" pitchFamily="2" charset="0"/>
              </a:rPr>
              <a:t>Understand the factors influencing successful rocket landing.</a:t>
            </a:r>
          </a:p>
          <a:p>
            <a:pPr lvl="1" algn="just">
              <a:spcBef>
                <a:spcPts val="1400"/>
              </a:spcBef>
            </a:pPr>
            <a:r>
              <a:rPr lang="en-US" sz="1800" dirty="0">
                <a:solidFill>
                  <a:schemeClr val="accent3">
                    <a:lumMod val="25000"/>
                  </a:schemeClr>
                </a:solidFill>
                <a:latin typeface="Montserrat" pitchFamily="2" charset="0"/>
              </a:rPr>
              <a:t>Correlation between features and landing success.</a:t>
            </a:r>
          </a:p>
          <a:p>
            <a:pPr lvl="1" algn="just">
              <a:spcBef>
                <a:spcPts val="1400"/>
              </a:spcBef>
            </a:pPr>
            <a:r>
              <a:rPr lang="en-US" sz="1800" dirty="0">
                <a:solidFill>
                  <a:schemeClr val="accent3">
                    <a:lumMod val="25000"/>
                  </a:schemeClr>
                </a:solidFill>
                <a:latin typeface="Montserrat" pitchFamily="2" charset="0"/>
              </a:rPr>
              <a:t>Optimal operational conditions for successful landings.</a:t>
            </a:r>
          </a:p>
          <a:p>
            <a:pPr lvl="1" algn="just">
              <a:spcBef>
                <a:spcPts val="1400"/>
              </a:spcBef>
            </a:pPr>
            <a:endParaRPr lang="en-US" sz="1800" dirty="0">
              <a:solidFill>
                <a:schemeClr val="accent3">
                  <a:lumMod val="25000"/>
                </a:schemeClr>
              </a:solidFill>
              <a:latin typeface="Montserrat" pitchFamily="2" charset="0"/>
            </a:endParaRPr>
          </a:p>
          <a:p>
            <a:pPr lvl="1" algn="just">
              <a:spcBef>
                <a:spcPts val="1400"/>
              </a:spcBef>
            </a:pPr>
            <a:endParaRPr lang="en-US" sz="1800" dirty="0">
              <a:solidFill>
                <a:schemeClr val="accent3">
                  <a:lumMod val="25000"/>
                </a:schemeClr>
              </a:solidFill>
              <a:latin typeface="Montserrat" pitchFamily="2"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6" name="Imagem 5">
            <a:extLst>
              <a:ext uri="{FF2B5EF4-FFF2-40B4-BE49-F238E27FC236}">
                <a16:creationId xmlns:a16="http://schemas.microsoft.com/office/drawing/2014/main" id="{E94ADCA4-D763-2275-ED1B-327D18EE3836}"/>
              </a:ext>
            </a:extLst>
          </p:cNvPr>
          <p:cNvPicPr>
            <a:picLocks noChangeAspect="1"/>
          </p:cNvPicPr>
          <p:nvPr/>
        </p:nvPicPr>
        <p:blipFill>
          <a:blip r:embed="rId3"/>
          <a:stretch>
            <a:fillRect/>
          </a:stretch>
        </p:blipFill>
        <p:spPr>
          <a:xfrm>
            <a:off x="770011" y="1376302"/>
            <a:ext cx="10059272" cy="5288738"/>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4922143"/>
            <a:ext cx="10059272" cy="1409253"/>
          </a:xfrm>
          <a:prstGeom prst="rect">
            <a:avLst/>
          </a:prstGeom>
          <a:solidFill>
            <a:srgbClr val="FFFFFF">
              <a:alpha val="30196"/>
            </a:srgbClr>
          </a:solidFill>
        </p:spPr>
        <p:txBody>
          <a:bodyPr lIns="91440" tIns="45720" rIns="91440" bIns="45720" anchor="ctr">
            <a:normAutofit/>
          </a:bodyPr>
          <a:lstStyle/>
          <a:p>
            <a:pPr marL="0" indent="0" algn="just">
              <a:buNone/>
            </a:pPr>
            <a:r>
              <a:rPr lang="en-US" dirty="0">
                <a:latin typeface="Montserrat" pitchFamily="2" charset="0"/>
              </a:rPr>
              <a:t>As we can se, the SpaceX launch sites are in the United States of America coasts (Florida and California).</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All Launch Sites – Global Markers</a:t>
            </a:r>
          </a:p>
        </p:txBody>
      </p:sp>
    </p:spTree>
    <p:extLst>
      <p:ext uri="{BB962C8B-B14F-4D97-AF65-F5344CB8AC3E}">
        <p14:creationId xmlns:p14="http://schemas.microsoft.com/office/powerpoint/2010/main" val="98167177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547781" y="4096615"/>
            <a:ext cx="2669733" cy="787358"/>
          </a:xfrm>
          <a:prstGeom prst="rect">
            <a:avLst/>
          </a:prstGeom>
        </p:spPr>
        <p:txBody>
          <a:bodyPr lIns="91440" tIns="45720" rIns="91440" bIns="45720" anchor="t">
            <a:normAutofit/>
          </a:bodyPr>
          <a:lstStyle/>
          <a:p>
            <a:pPr marL="0" indent="0">
              <a:spcBef>
                <a:spcPts val="1400"/>
              </a:spcBef>
              <a:buNone/>
            </a:pPr>
            <a:r>
              <a:rPr lang="en-US" sz="1500" dirty="0">
                <a:solidFill>
                  <a:schemeClr val="accent3">
                    <a:lumMod val="25000"/>
                  </a:schemeClr>
                </a:solidFill>
                <a:latin typeface="Montserrat" pitchFamily="2" charset="0"/>
              </a:rPr>
              <a:t>California Launch Site</a:t>
            </a:r>
          </a:p>
          <a:p>
            <a:pPr marL="0" indent="0">
              <a:spcBef>
                <a:spcPts val="1400"/>
              </a:spcBef>
              <a:buNone/>
            </a:pPr>
            <a:r>
              <a:rPr lang="en-US" sz="1500" dirty="0">
                <a:solidFill>
                  <a:schemeClr val="accent3">
                    <a:lumMod val="25000"/>
                  </a:schemeClr>
                </a:solidFill>
                <a:latin typeface="Montserrat" pitchFamily="2" charset="0"/>
              </a:rPr>
              <a:t>VAFB-SLC4E</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Color Labelled Markers</a:t>
            </a:r>
          </a:p>
        </p:txBody>
      </p:sp>
      <p:pic>
        <p:nvPicPr>
          <p:cNvPr id="4" name="Imagem 3">
            <a:extLst>
              <a:ext uri="{FF2B5EF4-FFF2-40B4-BE49-F238E27FC236}">
                <a16:creationId xmlns:a16="http://schemas.microsoft.com/office/drawing/2014/main" id="{C24F1560-D29D-39F7-62D1-C2C5668174D4}"/>
              </a:ext>
            </a:extLst>
          </p:cNvPr>
          <p:cNvPicPr>
            <a:picLocks noChangeAspect="1"/>
          </p:cNvPicPr>
          <p:nvPr/>
        </p:nvPicPr>
        <p:blipFill>
          <a:blip r:embed="rId3"/>
          <a:stretch>
            <a:fillRect/>
          </a:stretch>
        </p:blipFill>
        <p:spPr>
          <a:xfrm>
            <a:off x="3285703" y="1422377"/>
            <a:ext cx="2903472" cy="2522439"/>
          </a:xfrm>
          <a:prstGeom prst="rect">
            <a:avLst/>
          </a:prstGeom>
        </p:spPr>
      </p:pic>
      <p:pic>
        <p:nvPicPr>
          <p:cNvPr id="10" name="Imagem 9">
            <a:extLst>
              <a:ext uri="{FF2B5EF4-FFF2-40B4-BE49-F238E27FC236}">
                <a16:creationId xmlns:a16="http://schemas.microsoft.com/office/drawing/2014/main" id="{911A1A40-E70B-F0B9-90F1-356632A49F87}"/>
              </a:ext>
            </a:extLst>
          </p:cNvPr>
          <p:cNvPicPr>
            <a:picLocks noChangeAspect="1"/>
          </p:cNvPicPr>
          <p:nvPr/>
        </p:nvPicPr>
        <p:blipFill>
          <a:blip r:embed="rId4"/>
          <a:stretch>
            <a:fillRect/>
          </a:stretch>
        </p:blipFill>
        <p:spPr>
          <a:xfrm>
            <a:off x="6257364" y="1422379"/>
            <a:ext cx="2538556" cy="2522439"/>
          </a:xfrm>
          <a:prstGeom prst="rect">
            <a:avLst/>
          </a:prstGeom>
        </p:spPr>
      </p:pic>
      <p:pic>
        <p:nvPicPr>
          <p:cNvPr id="12" name="Imagem 11">
            <a:extLst>
              <a:ext uri="{FF2B5EF4-FFF2-40B4-BE49-F238E27FC236}">
                <a16:creationId xmlns:a16="http://schemas.microsoft.com/office/drawing/2014/main" id="{416DCE13-EB37-9938-25D7-332A7EBC4EF9}"/>
              </a:ext>
            </a:extLst>
          </p:cNvPr>
          <p:cNvPicPr>
            <a:picLocks noChangeAspect="1"/>
          </p:cNvPicPr>
          <p:nvPr/>
        </p:nvPicPr>
        <p:blipFill>
          <a:blip r:embed="rId5"/>
          <a:stretch>
            <a:fillRect/>
          </a:stretch>
        </p:blipFill>
        <p:spPr>
          <a:xfrm>
            <a:off x="8871319" y="1422378"/>
            <a:ext cx="2712034" cy="2522439"/>
          </a:xfrm>
          <a:prstGeom prst="rect">
            <a:avLst/>
          </a:prstGeom>
        </p:spPr>
      </p:pic>
      <p:pic>
        <p:nvPicPr>
          <p:cNvPr id="16" name="Imagem 15">
            <a:extLst>
              <a:ext uri="{FF2B5EF4-FFF2-40B4-BE49-F238E27FC236}">
                <a16:creationId xmlns:a16="http://schemas.microsoft.com/office/drawing/2014/main" id="{389B863D-921A-2071-AFB8-D4AD0125ABB9}"/>
              </a:ext>
            </a:extLst>
          </p:cNvPr>
          <p:cNvPicPr>
            <a:picLocks noChangeAspect="1"/>
          </p:cNvPicPr>
          <p:nvPr/>
        </p:nvPicPr>
        <p:blipFill>
          <a:blip r:embed="rId6"/>
          <a:stretch>
            <a:fillRect/>
          </a:stretch>
        </p:blipFill>
        <p:spPr>
          <a:xfrm>
            <a:off x="547781" y="1422379"/>
            <a:ext cx="2669733" cy="2522437"/>
          </a:xfrm>
          <a:prstGeom prst="rect">
            <a:avLst/>
          </a:prstGeom>
        </p:spPr>
      </p:pic>
      <p:sp>
        <p:nvSpPr>
          <p:cNvPr id="17" name="Content Placeholder 4">
            <a:extLst>
              <a:ext uri="{FF2B5EF4-FFF2-40B4-BE49-F238E27FC236}">
                <a16:creationId xmlns:a16="http://schemas.microsoft.com/office/drawing/2014/main" id="{3BD4C0B6-838F-C924-E8F5-236BB62E035B}"/>
              </a:ext>
            </a:extLst>
          </p:cNvPr>
          <p:cNvSpPr txBox="1">
            <a:spLocks/>
          </p:cNvSpPr>
          <p:nvPr/>
        </p:nvSpPr>
        <p:spPr>
          <a:xfrm>
            <a:off x="3285703" y="4096615"/>
            <a:ext cx="2669733" cy="78735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400"/>
              </a:spcBef>
              <a:buFont typeface="Arial" panose="020B0604020202020204" pitchFamily="34" charset="0"/>
              <a:buNone/>
            </a:pPr>
            <a:r>
              <a:rPr lang="en-US" sz="1500" dirty="0">
                <a:solidFill>
                  <a:schemeClr val="accent3">
                    <a:lumMod val="25000"/>
                  </a:schemeClr>
                </a:solidFill>
                <a:latin typeface="Montserrat" pitchFamily="2" charset="0"/>
              </a:rPr>
              <a:t>Florida Launch Site</a:t>
            </a:r>
          </a:p>
          <a:p>
            <a:pPr marL="0" indent="0">
              <a:spcBef>
                <a:spcPts val="1400"/>
              </a:spcBef>
              <a:buFont typeface="Arial" panose="020B0604020202020204" pitchFamily="34" charset="0"/>
              <a:buNone/>
            </a:pPr>
            <a:r>
              <a:rPr lang="en-US" sz="1500" dirty="0">
                <a:solidFill>
                  <a:schemeClr val="accent3">
                    <a:lumMod val="25000"/>
                  </a:schemeClr>
                </a:solidFill>
                <a:latin typeface="Montserrat" pitchFamily="2" charset="0"/>
              </a:rPr>
              <a:t>KSC LC-39A</a:t>
            </a:r>
          </a:p>
        </p:txBody>
      </p:sp>
      <p:sp>
        <p:nvSpPr>
          <p:cNvPr id="18" name="Content Placeholder 4">
            <a:extLst>
              <a:ext uri="{FF2B5EF4-FFF2-40B4-BE49-F238E27FC236}">
                <a16:creationId xmlns:a16="http://schemas.microsoft.com/office/drawing/2014/main" id="{3825F9ED-DAC5-B91D-8C75-28DD74A8C1BD}"/>
              </a:ext>
            </a:extLst>
          </p:cNvPr>
          <p:cNvSpPr txBox="1">
            <a:spLocks/>
          </p:cNvSpPr>
          <p:nvPr/>
        </p:nvSpPr>
        <p:spPr>
          <a:xfrm>
            <a:off x="6257364" y="4096615"/>
            <a:ext cx="2669733" cy="78735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400"/>
              </a:spcBef>
              <a:buFont typeface="Arial" panose="020B0604020202020204" pitchFamily="34" charset="0"/>
              <a:buNone/>
            </a:pPr>
            <a:r>
              <a:rPr lang="en-US" sz="1500" dirty="0">
                <a:solidFill>
                  <a:schemeClr val="accent3">
                    <a:lumMod val="25000"/>
                  </a:schemeClr>
                </a:solidFill>
                <a:latin typeface="Montserrat" pitchFamily="2" charset="0"/>
              </a:rPr>
              <a:t>Florida Launch Site</a:t>
            </a:r>
          </a:p>
          <a:p>
            <a:pPr marL="0" indent="0">
              <a:spcBef>
                <a:spcPts val="1400"/>
              </a:spcBef>
              <a:buFont typeface="Arial" panose="020B0604020202020204" pitchFamily="34" charset="0"/>
              <a:buNone/>
            </a:pPr>
            <a:r>
              <a:rPr lang="en-US" sz="1500" dirty="0">
                <a:solidFill>
                  <a:schemeClr val="accent3">
                    <a:lumMod val="25000"/>
                  </a:schemeClr>
                </a:solidFill>
                <a:latin typeface="Montserrat" pitchFamily="2" charset="0"/>
              </a:rPr>
              <a:t>CCAFS LC-40</a:t>
            </a:r>
          </a:p>
        </p:txBody>
      </p:sp>
      <p:sp>
        <p:nvSpPr>
          <p:cNvPr id="19" name="Content Placeholder 4">
            <a:extLst>
              <a:ext uri="{FF2B5EF4-FFF2-40B4-BE49-F238E27FC236}">
                <a16:creationId xmlns:a16="http://schemas.microsoft.com/office/drawing/2014/main" id="{73FB595E-A482-47FA-2B47-CD21CE24A1A1}"/>
              </a:ext>
            </a:extLst>
          </p:cNvPr>
          <p:cNvSpPr txBox="1">
            <a:spLocks/>
          </p:cNvSpPr>
          <p:nvPr/>
        </p:nvSpPr>
        <p:spPr>
          <a:xfrm>
            <a:off x="8871319" y="4096614"/>
            <a:ext cx="2669733" cy="78735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400"/>
              </a:spcBef>
              <a:buFont typeface="Arial" panose="020B0604020202020204" pitchFamily="34" charset="0"/>
              <a:buNone/>
            </a:pPr>
            <a:r>
              <a:rPr lang="en-US" sz="1500" dirty="0">
                <a:solidFill>
                  <a:schemeClr val="accent3">
                    <a:lumMod val="25000"/>
                  </a:schemeClr>
                </a:solidFill>
                <a:latin typeface="Montserrat" pitchFamily="2" charset="0"/>
              </a:rPr>
              <a:t>Florida Launch Site</a:t>
            </a:r>
          </a:p>
          <a:p>
            <a:pPr marL="0" indent="0">
              <a:spcBef>
                <a:spcPts val="1400"/>
              </a:spcBef>
              <a:buFont typeface="Arial" panose="020B0604020202020204" pitchFamily="34" charset="0"/>
              <a:buNone/>
            </a:pPr>
            <a:r>
              <a:rPr lang="en-US" sz="1500" dirty="0">
                <a:solidFill>
                  <a:schemeClr val="accent3">
                    <a:lumMod val="25000"/>
                  </a:schemeClr>
                </a:solidFill>
                <a:latin typeface="Montserrat" pitchFamily="2" charset="0"/>
              </a:rPr>
              <a:t>CCAFS SLC-40</a:t>
            </a:r>
          </a:p>
        </p:txBody>
      </p:sp>
      <p:sp>
        <p:nvSpPr>
          <p:cNvPr id="20" name="CaixaDeTexto 19">
            <a:extLst>
              <a:ext uri="{FF2B5EF4-FFF2-40B4-BE49-F238E27FC236}">
                <a16:creationId xmlns:a16="http://schemas.microsoft.com/office/drawing/2014/main" id="{9937657A-E2BB-0E57-2903-4987D73B9DFA}"/>
              </a:ext>
            </a:extLst>
          </p:cNvPr>
          <p:cNvSpPr txBox="1"/>
          <p:nvPr/>
        </p:nvSpPr>
        <p:spPr>
          <a:xfrm>
            <a:off x="677732" y="6045464"/>
            <a:ext cx="10693101" cy="369332"/>
          </a:xfrm>
          <a:prstGeom prst="rect">
            <a:avLst/>
          </a:prstGeom>
          <a:noFill/>
        </p:spPr>
        <p:txBody>
          <a:bodyPr wrap="square" rtlCol="0">
            <a:spAutoFit/>
          </a:bodyPr>
          <a:lstStyle/>
          <a:p>
            <a:r>
              <a:rPr lang="pt-BR" dirty="0"/>
              <a:t>*Green </a:t>
            </a:r>
            <a:r>
              <a:rPr lang="pt-BR" dirty="0" err="1"/>
              <a:t>Markers</a:t>
            </a:r>
            <a:r>
              <a:rPr lang="pt-BR" dirty="0"/>
              <a:t> shows </a:t>
            </a:r>
            <a:r>
              <a:rPr lang="pt-BR" dirty="0" err="1"/>
              <a:t>successful</a:t>
            </a:r>
            <a:r>
              <a:rPr lang="pt-BR" dirty="0"/>
              <a:t> </a:t>
            </a:r>
            <a:r>
              <a:rPr lang="pt-BR" dirty="0" err="1"/>
              <a:t>launches</a:t>
            </a:r>
            <a:r>
              <a:rPr lang="pt-BR" dirty="0"/>
              <a:t> </a:t>
            </a:r>
            <a:r>
              <a:rPr lang="pt-BR" dirty="0" err="1"/>
              <a:t>and</a:t>
            </a:r>
            <a:r>
              <a:rPr lang="pt-BR" dirty="0"/>
              <a:t> </a:t>
            </a:r>
            <a:r>
              <a:rPr lang="pt-BR" dirty="0" err="1"/>
              <a:t>Red</a:t>
            </a:r>
            <a:r>
              <a:rPr lang="pt-BR" dirty="0"/>
              <a:t> </a:t>
            </a:r>
            <a:r>
              <a:rPr lang="pt-BR" dirty="0" err="1"/>
              <a:t>Markers</a:t>
            </a:r>
            <a:r>
              <a:rPr lang="pt-BR" dirty="0"/>
              <a:t> shows </a:t>
            </a:r>
            <a:r>
              <a:rPr lang="pt-BR" dirty="0" err="1"/>
              <a:t>failures</a:t>
            </a:r>
            <a:r>
              <a:rPr lang="pt-BR" dirty="0"/>
              <a:t>.</a:t>
            </a:r>
          </a:p>
        </p:txBody>
      </p:sp>
    </p:spTree>
    <p:extLst>
      <p:ext uri="{BB962C8B-B14F-4D97-AF65-F5344CB8AC3E}">
        <p14:creationId xmlns:p14="http://schemas.microsoft.com/office/powerpoint/2010/main" val="2395978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2" y="4134140"/>
            <a:ext cx="3856944" cy="549049"/>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Distance to coastline</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Distance to Landmarks</a:t>
            </a:r>
          </a:p>
        </p:txBody>
      </p:sp>
      <p:pic>
        <p:nvPicPr>
          <p:cNvPr id="4" name="Imagem 3">
            <a:extLst>
              <a:ext uri="{FF2B5EF4-FFF2-40B4-BE49-F238E27FC236}">
                <a16:creationId xmlns:a16="http://schemas.microsoft.com/office/drawing/2014/main" id="{909B2EEF-0B3E-73BC-E711-D989BAC71E27}"/>
              </a:ext>
            </a:extLst>
          </p:cNvPr>
          <p:cNvPicPr>
            <a:picLocks noChangeAspect="1"/>
          </p:cNvPicPr>
          <p:nvPr/>
        </p:nvPicPr>
        <p:blipFill>
          <a:blip r:embed="rId3"/>
          <a:stretch>
            <a:fillRect/>
          </a:stretch>
        </p:blipFill>
        <p:spPr>
          <a:xfrm>
            <a:off x="770011" y="1451357"/>
            <a:ext cx="3856944" cy="2489145"/>
          </a:xfrm>
          <a:prstGeom prst="rect">
            <a:avLst/>
          </a:prstGeom>
        </p:spPr>
      </p:pic>
      <p:pic>
        <p:nvPicPr>
          <p:cNvPr id="7" name="Imagem 6">
            <a:extLst>
              <a:ext uri="{FF2B5EF4-FFF2-40B4-BE49-F238E27FC236}">
                <a16:creationId xmlns:a16="http://schemas.microsoft.com/office/drawing/2014/main" id="{49D7984F-79D9-F833-8DCA-66DC0EAB4CEA}"/>
              </a:ext>
            </a:extLst>
          </p:cNvPr>
          <p:cNvPicPr>
            <a:picLocks noChangeAspect="1"/>
          </p:cNvPicPr>
          <p:nvPr/>
        </p:nvPicPr>
        <p:blipFill>
          <a:blip r:embed="rId4"/>
          <a:stretch>
            <a:fillRect/>
          </a:stretch>
        </p:blipFill>
        <p:spPr>
          <a:xfrm>
            <a:off x="6367499" y="1437522"/>
            <a:ext cx="5054490" cy="2489145"/>
          </a:xfrm>
          <a:prstGeom prst="rect">
            <a:avLst/>
          </a:prstGeom>
        </p:spPr>
      </p:pic>
      <p:sp>
        <p:nvSpPr>
          <p:cNvPr id="9" name="Content Placeholder 4">
            <a:extLst>
              <a:ext uri="{FF2B5EF4-FFF2-40B4-BE49-F238E27FC236}">
                <a16:creationId xmlns:a16="http://schemas.microsoft.com/office/drawing/2014/main" id="{AE4C1942-6F45-9D6E-1170-5F0B89891F2E}"/>
              </a:ext>
            </a:extLst>
          </p:cNvPr>
          <p:cNvSpPr txBox="1">
            <a:spLocks/>
          </p:cNvSpPr>
          <p:nvPr/>
        </p:nvSpPr>
        <p:spPr>
          <a:xfrm>
            <a:off x="6367499" y="4128788"/>
            <a:ext cx="3856944" cy="54904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dirty="0">
                <a:solidFill>
                  <a:schemeClr val="accent3">
                    <a:lumMod val="25000"/>
                  </a:schemeClr>
                </a:solidFill>
                <a:latin typeface="Montserrat" pitchFamily="2" charset="0"/>
              </a:rPr>
              <a:t>Distance to city</a:t>
            </a:r>
          </a:p>
        </p:txBody>
      </p:sp>
      <p:sp>
        <p:nvSpPr>
          <p:cNvPr id="10" name="CaixaDeTexto 9">
            <a:extLst>
              <a:ext uri="{FF2B5EF4-FFF2-40B4-BE49-F238E27FC236}">
                <a16:creationId xmlns:a16="http://schemas.microsoft.com/office/drawing/2014/main" id="{E368960D-6F61-CE35-0C0C-B32FE929777D}"/>
              </a:ext>
            </a:extLst>
          </p:cNvPr>
          <p:cNvSpPr txBox="1"/>
          <p:nvPr/>
        </p:nvSpPr>
        <p:spPr>
          <a:xfrm>
            <a:off x="770012" y="5152913"/>
            <a:ext cx="10651977" cy="707886"/>
          </a:xfrm>
          <a:prstGeom prst="rect">
            <a:avLst/>
          </a:prstGeom>
          <a:noFill/>
        </p:spPr>
        <p:txBody>
          <a:bodyPr wrap="square" rtlCol="0">
            <a:spAutoFit/>
          </a:bodyPr>
          <a:lstStyle/>
          <a:p>
            <a:r>
              <a:rPr lang="pt-BR" sz="2000" dirty="0">
                <a:latin typeface="Montserrat" pitchFamily="2" charset="0"/>
              </a:rPr>
              <a:t>The </a:t>
            </a:r>
            <a:r>
              <a:rPr lang="pt-BR" sz="2000" dirty="0" err="1">
                <a:latin typeface="Montserrat" pitchFamily="2" charset="0"/>
              </a:rPr>
              <a:t>launch</a:t>
            </a:r>
            <a:r>
              <a:rPr lang="pt-BR" sz="2000" dirty="0">
                <a:latin typeface="Montserrat" pitchFamily="2" charset="0"/>
              </a:rPr>
              <a:t> sites are in close </a:t>
            </a:r>
            <a:r>
              <a:rPr lang="pt-BR" sz="2000" dirty="0" err="1">
                <a:latin typeface="Montserrat" pitchFamily="2" charset="0"/>
              </a:rPr>
              <a:t>proximity</a:t>
            </a:r>
            <a:r>
              <a:rPr lang="pt-BR" sz="2000" dirty="0">
                <a:latin typeface="Montserrat" pitchFamily="2" charset="0"/>
              </a:rPr>
              <a:t> </a:t>
            </a:r>
            <a:r>
              <a:rPr lang="pt-BR" sz="2000" dirty="0" err="1">
                <a:latin typeface="Montserrat" pitchFamily="2" charset="0"/>
              </a:rPr>
              <a:t>to</a:t>
            </a:r>
            <a:r>
              <a:rPr lang="pt-BR" sz="2000" dirty="0">
                <a:latin typeface="Montserrat" pitchFamily="2" charset="0"/>
              </a:rPr>
              <a:t> </a:t>
            </a:r>
            <a:r>
              <a:rPr lang="pt-BR" sz="2000" dirty="0" err="1">
                <a:latin typeface="Montserrat" pitchFamily="2" charset="0"/>
              </a:rPr>
              <a:t>coastline</a:t>
            </a:r>
            <a:r>
              <a:rPr lang="pt-BR" sz="2000" dirty="0">
                <a:latin typeface="Montserrat" pitchFamily="2" charset="0"/>
              </a:rPr>
              <a:t> </a:t>
            </a:r>
            <a:r>
              <a:rPr lang="pt-BR" sz="2000" dirty="0" err="1">
                <a:latin typeface="Montserrat" pitchFamily="2" charset="0"/>
              </a:rPr>
              <a:t>and</a:t>
            </a:r>
            <a:r>
              <a:rPr lang="pt-BR" sz="2000" dirty="0">
                <a:latin typeface="Montserrat" pitchFamily="2" charset="0"/>
              </a:rPr>
              <a:t> </a:t>
            </a:r>
            <a:r>
              <a:rPr lang="pt-BR" sz="2000" dirty="0" err="1">
                <a:latin typeface="Montserrat" pitchFamily="2" charset="0"/>
              </a:rPr>
              <a:t>keep</a:t>
            </a:r>
            <a:r>
              <a:rPr lang="pt-BR" sz="2000" dirty="0">
                <a:latin typeface="Montserrat" pitchFamily="2" charset="0"/>
              </a:rPr>
              <a:t> </a:t>
            </a:r>
            <a:r>
              <a:rPr lang="pt-BR" sz="2000" dirty="0" err="1">
                <a:latin typeface="Montserrat" pitchFamily="2" charset="0"/>
              </a:rPr>
              <a:t>certain</a:t>
            </a:r>
            <a:r>
              <a:rPr lang="pt-BR" sz="2000" dirty="0">
                <a:latin typeface="Montserrat" pitchFamily="2" charset="0"/>
              </a:rPr>
              <a:t> </a:t>
            </a:r>
            <a:r>
              <a:rPr lang="pt-BR" sz="2000" dirty="0" err="1">
                <a:latin typeface="Montserrat" pitchFamily="2" charset="0"/>
              </a:rPr>
              <a:t>distance</a:t>
            </a:r>
            <a:r>
              <a:rPr lang="pt-BR" sz="2000" dirty="0">
                <a:latin typeface="Montserrat" pitchFamily="2" charset="0"/>
              </a:rPr>
              <a:t> </a:t>
            </a:r>
            <a:r>
              <a:rPr lang="pt-BR" sz="2000" dirty="0" err="1">
                <a:latin typeface="Montserrat" pitchFamily="2" charset="0"/>
              </a:rPr>
              <a:t>away</a:t>
            </a:r>
            <a:r>
              <a:rPr lang="pt-BR" sz="2000" dirty="0">
                <a:latin typeface="Montserrat" pitchFamily="2" charset="0"/>
              </a:rPr>
              <a:t> </a:t>
            </a:r>
            <a:r>
              <a:rPr lang="pt-BR" sz="2000" dirty="0" err="1">
                <a:latin typeface="Montserrat" pitchFamily="2" charset="0"/>
              </a:rPr>
              <a:t>from</a:t>
            </a:r>
            <a:r>
              <a:rPr lang="pt-BR" sz="2000" dirty="0">
                <a:latin typeface="Montserrat" pitchFamily="2" charset="0"/>
              </a:rPr>
              <a:t> </a:t>
            </a:r>
            <a:r>
              <a:rPr lang="pt-BR" sz="2000" dirty="0" err="1">
                <a:latin typeface="Montserrat" pitchFamily="2" charset="0"/>
              </a:rPr>
              <a:t>cities</a:t>
            </a:r>
            <a:r>
              <a:rPr lang="pt-BR" sz="2000" dirty="0">
                <a:latin typeface="Montserrat" pitchFamily="2" charset="0"/>
              </a:rPr>
              <a:t>, railways </a:t>
            </a:r>
            <a:r>
              <a:rPr lang="pt-BR" sz="2000" dirty="0" err="1">
                <a:latin typeface="Montserrat" pitchFamily="2" charset="0"/>
              </a:rPr>
              <a:t>and</a:t>
            </a:r>
            <a:r>
              <a:rPr lang="pt-BR" sz="2000" dirty="0">
                <a:latin typeface="Montserrat" pitchFamily="2" charset="0"/>
              </a:rPr>
              <a:t> </a:t>
            </a:r>
            <a:r>
              <a:rPr lang="pt-BR" sz="2000" dirty="0" err="1">
                <a:latin typeface="Montserrat" pitchFamily="2" charset="0"/>
              </a:rPr>
              <a:t>highways</a:t>
            </a:r>
            <a:r>
              <a:rPr lang="pt-BR" sz="2000" dirty="0">
                <a:latin typeface="Montserrat" pitchFamily="2" charset="0"/>
              </a:rPr>
              <a:t>.</a:t>
            </a:r>
          </a:p>
        </p:txBody>
      </p:sp>
    </p:spTree>
    <p:extLst>
      <p:ext uri="{BB962C8B-B14F-4D97-AF65-F5344CB8AC3E}">
        <p14:creationId xmlns:p14="http://schemas.microsoft.com/office/powerpoint/2010/main" val="23249908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949440" y="3243058"/>
            <a:ext cx="4647304" cy="1369396"/>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Montserrat" pitchFamily="2" charset="0"/>
              </a:rPr>
              <a:t>KSC LC-39 A has the most successful launches</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Total Success Launches By Site</a:t>
            </a:r>
          </a:p>
        </p:txBody>
      </p:sp>
      <p:pic>
        <p:nvPicPr>
          <p:cNvPr id="4" name="Imagem 3">
            <a:extLst>
              <a:ext uri="{FF2B5EF4-FFF2-40B4-BE49-F238E27FC236}">
                <a16:creationId xmlns:a16="http://schemas.microsoft.com/office/drawing/2014/main" id="{AC75C4E2-898D-2FDC-6557-F27A97E764D5}"/>
              </a:ext>
            </a:extLst>
          </p:cNvPr>
          <p:cNvPicPr>
            <a:picLocks noChangeAspect="1"/>
          </p:cNvPicPr>
          <p:nvPr/>
        </p:nvPicPr>
        <p:blipFill>
          <a:blip r:embed="rId3"/>
          <a:stretch>
            <a:fillRect/>
          </a:stretch>
        </p:blipFill>
        <p:spPr>
          <a:xfrm>
            <a:off x="770010" y="1683199"/>
            <a:ext cx="5889767" cy="4342374"/>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186108" y="3159574"/>
            <a:ext cx="3883510" cy="1251062"/>
          </a:xfrm>
          <a:prstGeom prst="rect">
            <a:avLst/>
          </a:prstGeom>
        </p:spPr>
        <p:txBody>
          <a:bodyPr lIns="91440" tIns="45720" rIns="91440" bIns="45720" anchor="t">
            <a:normAutofit/>
          </a:bodyPr>
          <a:lstStyle/>
          <a:p>
            <a:r>
              <a:rPr lang="en-US" sz="2400" dirty="0">
                <a:latin typeface="Montserrat" pitchFamily="2" charset="0"/>
              </a:rPr>
              <a:t>KSC LC-39A achieved a 76,6% success rate.</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Total Success Launches for KSC LC-39A</a:t>
            </a:r>
          </a:p>
        </p:txBody>
      </p:sp>
      <p:pic>
        <p:nvPicPr>
          <p:cNvPr id="4" name="Imagem 3">
            <a:extLst>
              <a:ext uri="{FF2B5EF4-FFF2-40B4-BE49-F238E27FC236}">
                <a16:creationId xmlns:a16="http://schemas.microsoft.com/office/drawing/2014/main" id="{D4F72777-B308-052E-E50B-D575EAF29869}"/>
              </a:ext>
            </a:extLst>
          </p:cNvPr>
          <p:cNvPicPr>
            <a:picLocks noChangeAspect="1"/>
          </p:cNvPicPr>
          <p:nvPr/>
        </p:nvPicPr>
        <p:blipFill>
          <a:blip r:embed="rId3"/>
          <a:stretch>
            <a:fillRect/>
          </a:stretch>
        </p:blipFill>
        <p:spPr>
          <a:xfrm>
            <a:off x="770011" y="1575377"/>
            <a:ext cx="6014354" cy="4601586"/>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5660427"/>
            <a:ext cx="10414000" cy="730291"/>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Montserrat" pitchFamily="2" charset="0"/>
              </a:rPr>
              <a:t>We can see that the success rate is higher for low weighted payloads.</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Payload vs Success for Booster Category</a:t>
            </a:r>
          </a:p>
        </p:txBody>
      </p:sp>
      <p:pic>
        <p:nvPicPr>
          <p:cNvPr id="4" name="Imagem 3">
            <a:extLst>
              <a:ext uri="{FF2B5EF4-FFF2-40B4-BE49-F238E27FC236}">
                <a16:creationId xmlns:a16="http://schemas.microsoft.com/office/drawing/2014/main" id="{152D28A0-5024-11A0-90B5-EC4E30C5F37A}"/>
              </a:ext>
            </a:extLst>
          </p:cNvPr>
          <p:cNvPicPr>
            <a:picLocks noChangeAspect="1"/>
          </p:cNvPicPr>
          <p:nvPr/>
        </p:nvPicPr>
        <p:blipFill>
          <a:blip r:embed="rId3"/>
          <a:stretch>
            <a:fillRect/>
          </a:stretch>
        </p:blipFill>
        <p:spPr>
          <a:xfrm>
            <a:off x="770011" y="1575377"/>
            <a:ext cx="9083827" cy="3871295"/>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605195" y="3171415"/>
            <a:ext cx="5326063" cy="130376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Montserrat" pitchFamily="2" charset="0"/>
              </a:rPr>
              <a:t>The Decision Tree model has the highest classification accuracy</a:t>
            </a:r>
          </a:p>
          <a:p>
            <a:pPr>
              <a:lnSpc>
                <a:spcPct val="100000"/>
              </a:lnSpc>
              <a:spcBef>
                <a:spcPts val="1400"/>
              </a:spcBef>
            </a:pPr>
            <a:endParaRPr lang="en-US" sz="2200" dirty="0">
              <a:solidFill>
                <a:schemeClr val="accent3">
                  <a:lumMod val="25000"/>
                </a:schemeClr>
              </a:solidFill>
              <a:latin typeface="Montserrat" pitchFamily="2"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Classification Accuracy</a:t>
            </a:r>
          </a:p>
        </p:txBody>
      </p:sp>
      <p:pic>
        <p:nvPicPr>
          <p:cNvPr id="3" name="Imagem 2">
            <a:extLst>
              <a:ext uri="{FF2B5EF4-FFF2-40B4-BE49-F238E27FC236}">
                <a16:creationId xmlns:a16="http://schemas.microsoft.com/office/drawing/2014/main" id="{5AD2A324-7AB9-33A5-5AE9-98A3EC79480A}"/>
              </a:ext>
            </a:extLst>
          </p:cNvPr>
          <p:cNvPicPr>
            <a:picLocks noChangeAspect="1"/>
          </p:cNvPicPr>
          <p:nvPr/>
        </p:nvPicPr>
        <p:blipFill>
          <a:blip r:embed="rId3"/>
          <a:stretch>
            <a:fillRect/>
          </a:stretch>
        </p:blipFill>
        <p:spPr>
          <a:xfrm>
            <a:off x="770011" y="1534533"/>
            <a:ext cx="5619750" cy="4305300"/>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223134" y="2888426"/>
            <a:ext cx="5494525" cy="195251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Montserrat" pitchFamily="2" charset="0"/>
              </a:rPr>
              <a:t>The Decision Tree model predicted 12 landed and 3 not landed right. But missed 3 not landed.</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Confusion Matrix</a:t>
            </a:r>
          </a:p>
        </p:txBody>
      </p:sp>
      <p:pic>
        <p:nvPicPr>
          <p:cNvPr id="3" name="Imagem 2">
            <a:extLst>
              <a:ext uri="{FF2B5EF4-FFF2-40B4-BE49-F238E27FC236}">
                <a16:creationId xmlns:a16="http://schemas.microsoft.com/office/drawing/2014/main" id="{F2654CC5-7C0C-A0D5-D425-F9A013C2120E}"/>
              </a:ext>
            </a:extLst>
          </p:cNvPr>
          <p:cNvPicPr>
            <a:picLocks noChangeAspect="1"/>
          </p:cNvPicPr>
          <p:nvPr/>
        </p:nvPicPr>
        <p:blipFill>
          <a:blip r:embed="rId3"/>
          <a:stretch>
            <a:fillRect/>
          </a:stretch>
        </p:blipFill>
        <p:spPr>
          <a:xfrm>
            <a:off x="770011" y="1535113"/>
            <a:ext cx="5048250" cy="433387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81374"/>
            <a:ext cx="10515600" cy="4537225"/>
          </a:xfrm>
          <a:prstGeom prst="rect">
            <a:avLst/>
          </a:prstGeom>
        </p:spPr>
        <p:txBody>
          <a:bodyPr>
            <a:normAutofit fontScale="77500" lnSpcReduction="20000"/>
          </a:bodyPr>
          <a:lstStyle/>
          <a:p>
            <a:pPr>
              <a:lnSpc>
                <a:spcPct val="100000"/>
              </a:lnSpc>
              <a:spcBef>
                <a:spcPts val="1400"/>
              </a:spcBef>
            </a:pPr>
            <a:r>
              <a:rPr lang="en-US" sz="2200" b="1" u="sng" dirty="0">
                <a:solidFill>
                  <a:schemeClr val="accent3">
                    <a:lumMod val="25000"/>
                  </a:schemeClr>
                </a:solidFill>
                <a:latin typeface="Montserrat" pitchFamily="2" charset="0"/>
              </a:rPr>
              <a:t>Correlation between launch site activity and success rate</a:t>
            </a:r>
            <a:r>
              <a:rPr lang="en-US" sz="2200" dirty="0">
                <a:solidFill>
                  <a:schemeClr val="accent3">
                    <a:lumMod val="25000"/>
                  </a:schemeClr>
                </a:solidFill>
                <a:latin typeface="Montserrat" pitchFamily="2" charset="0"/>
              </a:rPr>
              <a:t>: There is a positive relationship between the number of flights conducted at a launch site and the likelihood of a successful launch. As the flight amount increases at a particular site, the success rate also tends to increase.</a:t>
            </a:r>
          </a:p>
          <a:p>
            <a:pPr>
              <a:lnSpc>
                <a:spcPct val="100000"/>
              </a:lnSpc>
              <a:spcBef>
                <a:spcPts val="1400"/>
              </a:spcBef>
            </a:pPr>
            <a:r>
              <a:rPr lang="en-US" sz="2200" b="1" u="sng" dirty="0">
                <a:solidFill>
                  <a:schemeClr val="accent3">
                    <a:lumMod val="25000"/>
                  </a:schemeClr>
                </a:solidFill>
                <a:latin typeface="Montserrat" pitchFamily="2" charset="0"/>
              </a:rPr>
              <a:t>Temporal trends in launch success</a:t>
            </a:r>
            <a:r>
              <a:rPr lang="en-US" sz="2200" dirty="0">
                <a:solidFill>
                  <a:schemeClr val="accent3">
                    <a:lumMod val="25000"/>
                  </a:schemeClr>
                </a:solidFill>
                <a:latin typeface="Montserrat" pitchFamily="2" charset="0"/>
              </a:rPr>
              <a:t>: Starting from 2013 and continuing until 2020, there has been a notable upward trend in launch success rates. Over this period, the probability of a successful launch has been consistently increasing.</a:t>
            </a:r>
          </a:p>
          <a:p>
            <a:pPr>
              <a:lnSpc>
                <a:spcPct val="100000"/>
              </a:lnSpc>
              <a:spcBef>
                <a:spcPts val="1400"/>
              </a:spcBef>
            </a:pPr>
            <a:r>
              <a:rPr lang="en-US" sz="2200" b="1" u="sng" dirty="0">
                <a:solidFill>
                  <a:schemeClr val="accent3">
                    <a:lumMod val="25000"/>
                  </a:schemeClr>
                </a:solidFill>
                <a:latin typeface="Montserrat" pitchFamily="2" charset="0"/>
              </a:rPr>
              <a:t>Success rates for different orbits</a:t>
            </a:r>
            <a:r>
              <a:rPr lang="en-US" sz="2200" dirty="0">
                <a:solidFill>
                  <a:schemeClr val="accent3">
                    <a:lumMod val="25000"/>
                  </a:schemeClr>
                </a:solidFill>
                <a:latin typeface="Montserrat" pitchFamily="2" charset="0"/>
              </a:rPr>
              <a:t>: Orbits such as ES-L1, GEO, HEO, SSO, and VLEO demonstrate the highest success rates compared to other orbits. These specific orbits have shown a greater likelihood of achieving a successful mission.</a:t>
            </a:r>
          </a:p>
          <a:p>
            <a:pPr>
              <a:lnSpc>
                <a:spcPct val="100000"/>
              </a:lnSpc>
              <a:spcBef>
                <a:spcPts val="1400"/>
              </a:spcBef>
            </a:pPr>
            <a:r>
              <a:rPr lang="en-US" sz="2200" b="1" u="sng" dirty="0">
                <a:solidFill>
                  <a:schemeClr val="accent3">
                    <a:lumMod val="25000"/>
                  </a:schemeClr>
                </a:solidFill>
                <a:latin typeface="Montserrat" pitchFamily="2" charset="0"/>
              </a:rPr>
              <a:t>Outstanding performance of KSC LC-39A launch site</a:t>
            </a:r>
            <a:r>
              <a:rPr lang="en-US" sz="2200" dirty="0">
                <a:solidFill>
                  <a:schemeClr val="accent3">
                    <a:lumMod val="25000"/>
                  </a:schemeClr>
                </a:solidFill>
                <a:latin typeface="Montserrat" pitchFamily="2" charset="0"/>
              </a:rPr>
              <a:t>: Among all launch sites, KSC LC-39A stands out as the site with the highest number of successful launches. It has consistently achieved a remarkable track record in terms of launch success.</a:t>
            </a:r>
          </a:p>
          <a:p>
            <a:pPr>
              <a:lnSpc>
                <a:spcPct val="100000"/>
              </a:lnSpc>
              <a:spcBef>
                <a:spcPts val="1400"/>
              </a:spcBef>
            </a:pPr>
            <a:r>
              <a:rPr lang="en-US" sz="2200" b="1" u="sng" dirty="0">
                <a:solidFill>
                  <a:schemeClr val="accent3">
                    <a:lumMod val="25000"/>
                  </a:schemeClr>
                </a:solidFill>
                <a:latin typeface="Montserrat" pitchFamily="2" charset="0"/>
              </a:rPr>
              <a:t>Optimal machine learning algorithm</a:t>
            </a:r>
            <a:r>
              <a:rPr lang="en-US" sz="2200" dirty="0">
                <a:solidFill>
                  <a:schemeClr val="accent3">
                    <a:lumMod val="25000"/>
                  </a:schemeClr>
                </a:solidFill>
                <a:latin typeface="Montserrat" pitchFamily="2" charset="0"/>
              </a:rPr>
              <a:t>: The Decision Tree model has been identified as the most effective machine learning algorithm for this particular task. It outperforms other algorithms in accurately predicting the success or failure of rocket launches.</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Conclusions</a:t>
            </a:r>
            <a:endParaRPr lang="en-US">
              <a:solidFill>
                <a:srgbClr val="0B49CB"/>
              </a:solidFill>
              <a:latin typeface="Montserrat" pitchFamily="2" charset="0"/>
            </a:endParaRPr>
          </a:p>
        </p:txBody>
      </p:sp>
    </p:spTree>
    <p:extLst>
      <p:ext uri="{BB962C8B-B14F-4D97-AF65-F5344CB8AC3E}">
        <p14:creationId xmlns:p14="http://schemas.microsoft.com/office/powerpoint/2010/main" val="163012361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Montserrat" pitchFamily="2" charset="0"/>
              </a:rPr>
              <a:t>Executive Summary</a:t>
            </a:r>
          </a:p>
          <a:p>
            <a:pPr>
              <a:lnSpc>
                <a:spcPct val="120000"/>
              </a:lnSpc>
              <a:spcBef>
                <a:spcPts val="1400"/>
              </a:spcBef>
            </a:pPr>
            <a:r>
              <a:rPr lang="en-US" sz="8800" dirty="0">
                <a:solidFill>
                  <a:schemeClr val="tx1"/>
                </a:solidFill>
                <a:latin typeface="Montserrat" pitchFamily="2" charset="0"/>
              </a:rPr>
              <a:t>Data collection methodology:</a:t>
            </a:r>
          </a:p>
          <a:p>
            <a:pPr lvl="1">
              <a:lnSpc>
                <a:spcPct val="120000"/>
              </a:lnSpc>
              <a:spcBef>
                <a:spcPts val="1400"/>
              </a:spcBef>
            </a:pPr>
            <a:r>
              <a:rPr lang="en-US" sz="7600" dirty="0">
                <a:solidFill>
                  <a:schemeClr val="tx1"/>
                </a:solidFill>
                <a:latin typeface="Montserrat" pitchFamily="2" charset="0"/>
              </a:rPr>
              <a:t>SpaceX API</a:t>
            </a:r>
          </a:p>
          <a:p>
            <a:pPr lvl="1">
              <a:lnSpc>
                <a:spcPct val="120000"/>
              </a:lnSpc>
              <a:spcBef>
                <a:spcPts val="1400"/>
              </a:spcBef>
            </a:pPr>
            <a:r>
              <a:rPr lang="en-US" sz="7600" dirty="0">
                <a:solidFill>
                  <a:schemeClr val="tx1"/>
                </a:solidFill>
                <a:latin typeface="Montserrat" pitchFamily="2" charset="0"/>
              </a:rPr>
              <a:t>Wikipedia web scaping with Python</a:t>
            </a:r>
          </a:p>
          <a:p>
            <a:pPr>
              <a:lnSpc>
                <a:spcPct val="120000"/>
              </a:lnSpc>
              <a:spcBef>
                <a:spcPts val="1400"/>
              </a:spcBef>
            </a:pPr>
            <a:r>
              <a:rPr lang="en-US" sz="8800" dirty="0">
                <a:solidFill>
                  <a:schemeClr val="tx1"/>
                </a:solidFill>
                <a:latin typeface="Montserrat" pitchFamily="2" charset="0"/>
              </a:rPr>
              <a:t>Perform data wrangling</a:t>
            </a:r>
          </a:p>
          <a:p>
            <a:pPr lvl="1">
              <a:lnSpc>
                <a:spcPct val="120000"/>
              </a:lnSpc>
              <a:spcBef>
                <a:spcPts val="1400"/>
              </a:spcBef>
            </a:pPr>
            <a:r>
              <a:rPr lang="en-US" sz="7600" dirty="0">
                <a:solidFill>
                  <a:schemeClr val="tx1"/>
                </a:solidFill>
                <a:latin typeface="Montserrat" pitchFamily="2" charset="0"/>
              </a:rPr>
              <a:t>One Hot Encoding data fields for Machine Learning</a:t>
            </a:r>
          </a:p>
          <a:p>
            <a:pPr>
              <a:lnSpc>
                <a:spcPct val="120000"/>
              </a:lnSpc>
              <a:spcBef>
                <a:spcPts val="1400"/>
              </a:spcBef>
            </a:pPr>
            <a:r>
              <a:rPr lang="en-US" sz="8800" dirty="0">
                <a:solidFill>
                  <a:schemeClr val="tx1"/>
                </a:solidFill>
                <a:latin typeface="Montserrat" pitchFamily="2" charset="0"/>
              </a:rPr>
              <a:t>Perform exploratory data analysis (EDA) using visualization and SQL</a:t>
            </a:r>
          </a:p>
          <a:p>
            <a:pPr>
              <a:lnSpc>
                <a:spcPct val="120000"/>
              </a:lnSpc>
              <a:spcBef>
                <a:spcPts val="1400"/>
              </a:spcBef>
            </a:pPr>
            <a:r>
              <a:rPr lang="en-US" sz="8800" dirty="0">
                <a:solidFill>
                  <a:schemeClr val="tx1"/>
                </a:solidFill>
                <a:latin typeface="Montserrat" pitchFamily="2" charset="0"/>
              </a:rPr>
              <a:t>Perform interactive visual analytics using Folium and </a:t>
            </a:r>
            <a:r>
              <a:rPr lang="en-US" sz="8800" dirty="0" err="1">
                <a:solidFill>
                  <a:schemeClr val="tx1"/>
                </a:solidFill>
                <a:latin typeface="Montserrat" pitchFamily="2" charset="0"/>
              </a:rPr>
              <a:t>Plotly</a:t>
            </a:r>
            <a:r>
              <a:rPr lang="en-US" sz="8800" dirty="0">
                <a:solidFill>
                  <a:schemeClr val="tx1"/>
                </a:solidFill>
                <a:latin typeface="Montserrat" pitchFamily="2" charset="0"/>
              </a:rPr>
              <a:t> Dash</a:t>
            </a:r>
          </a:p>
          <a:p>
            <a:pPr>
              <a:lnSpc>
                <a:spcPct val="120000"/>
              </a:lnSpc>
              <a:spcBef>
                <a:spcPts val="1400"/>
              </a:spcBef>
            </a:pPr>
            <a:r>
              <a:rPr lang="en-US" sz="8800" dirty="0">
                <a:solidFill>
                  <a:schemeClr val="tx1"/>
                </a:solidFill>
                <a:latin typeface="Montserrat" pitchFamily="2" charset="0"/>
              </a:rPr>
              <a:t>Perform predictive analysis using classification models</a:t>
            </a:r>
          </a:p>
          <a:p>
            <a:pPr lvl="1">
              <a:lnSpc>
                <a:spcPct val="120000"/>
              </a:lnSpc>
              <a:spcBef>
                <a:spcPts val="1400"/>
              </a:spcBef>
            </a:pPr>
            <a:r>
              <a:rPr lang="en-US" sz="7600" dirty="0">
                <a:solidFill>
                  <a:schemeClr val="tx1"/>
                </a:solidFill>
                <a:latin typeface="Montserrat" pitchFamily="2" charset="0"/>
              </a:rPr>
              <a:t>How to build, tune, evaluate classification models</a:t>
            </a:r>
          </a:p>
          <a:p>
            <a:pPr>
              <a:lnSpc>
                <a:spcPct val="120000"/>
              </a:lnSpc>
              <a:spcBef>
                <a:spcPts val="1400"/>
              </a:spcBef>
            </a:pPr>
            <a:endParaRPr lang="en-US" sz="8800" dirty="0">
              <a:solidFill>
                <a:schemeClr val="accent3">
                  <a:lumMod val="25000"/>
                </a:schemeClr>
              </a:solidFill>
              <a:latin typeface="Montserrat" pitchFamily="2" charset="0"/>
            </a:endParaRPr>
          </a:p>
          <a:p>
            <a:pPr>
              <a:lnSpc>
                <a:spcPct val="100000"/>
              </a:lnSpc>
              <a:spcBef>
                <a:spcPts val="1400"/>
              </a:spcBef>
            </a:pPr>
            <a:endParaRPr lang="en-US" sz="2200" dirty="0">
              <a:solidFill>
                <a:schemeClr val="accent3">
                  <a:lumMod val="25000"/>
                </a:schemeClr>
              </a:solidFill>
              <a:latin typeface="Montserrat" pitchFamily="2" charset="0"/>
            </a:endParaRPr>
          </a:p>
          <a:p>
            <a:pPr>
              <a:lnSpc>
                <a:spcPct val="100000"/>
              </a:lnSpc>
              <a:spcBef>
                <a:spcPts val="1400"/>
              </a:spcBef>
            </a:pPr>
            <a:endParaRPr lang="en-US" sz="2200" dirty="0">
              <a:solidFill>
                <a:schemeClr val="accent3">
                  <a:lumMod val="25000"/>
                </a:schemeClr>
              </a:solidFill>
              <a:latin typeface="Montserrat" pitchFamily="2" charset="0"/>
            </a:endParaRPr>
          </a:p>
          <a:p>
            <a:pPr>
              <a:lnSpc>
                <a:spcPct val="100000"/>
              </a:lnSpc>
              <a:spcBef>
                <a:spcPts val="1400"/>
              </a:spcBef>
            </a:pPr>
            <a:endParaRPr lang="en-US" sz="2200" dirty="0">
              <a:solidFill>
                <a:schemeClr val="accent3">
                  <a:lumMod val="25000"/>
                </a:schemeClr>
              </a:solidFill>
              <a:latin typeface="Montserrat" pitchFamily="2" charset="0"/>
            </a:endParaRPr>
          </a:p>
          <a:p>
            <a:pPr>
              <a:lnSpc>
                <a:spcPct val="100000"/>
              </a:lnSpc>
              <a:spcBef>
                <a:spcPts val="1400"/>
              </a:spcBef>
            </a:pPr>
            <a:endParaRPr lang="en-US" sz="2200" dirty="0">
              <a:solidFill>
                <a:schemeClr val="accent3">
                  <a:lumMod val="25000"/>
                </a:schemeClr>
              </a:solidFill>
              <a:latin typeface="Montserrat" pitchFamily="2" charset="0"/>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Methodology</a:t>
            </a:r>
          </a:p>
        </p:txBody>
      </p:sp>
    </p:spTree>
    <p:extLst>
      <p:ext uri="{BB962C8B-B14F-4D97-AF65-F5344CB8AC3E}">
        <p14:creationId xmlns:p14="http://schemas.microsoft.com/office/powerpoint/2010/main" val="40939956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67441"/>
            <a:ext cx="10687961" cy="809999"/>
          </a:xfrm>
          <a:prstGeom prst="rect">
            <a:avLst/>
          </a:prstGeom>
        </p:spPr>
        <p:txBody>
          <a:bodyPr/>
          <a:lstStyle/>
          <a:p>
            <a:pPr>
              <a:lnSpc>
                <a:spcPct val="100000"/>
              </a:lnSpc>
              <a:spcBef>
                <a:spcPts val="1400"/>
              </a:spcBef>
            </a:pPr>
            <a:r>
              <a:rPr lang="en-US" sz="2200" dirty="0">
                <a:solidFill>
                  <a:schemeClr val="accent3">
                    <a:lumMod val="25000"/>
                  </a:schemeClr>
                </a:solidFill>
                <a:latin typeface="Montserrat" pitchFamily="2" charset="0"/>
              </a:rPr>
              <a:t>The Falcon 9 first stage data collection was done with a get request to the SpaceX API and by web scraping the Falcon 9 Wikipedia page.</a:t>
            </a:r>
          </a:p>
          <a:p>
            <a:pPr>
              <a:lnSpc>
                <a:spcPct val="100000"/>
              </a:lnSpc>
              <a:spcBef>
                <a:spcPts val="1400"/>
              </a:spcBef>
            </a:pPr>
            <a:endParaRPr lang="en-US" sz="2200" dirty="0">
              <a:solidFill>
                <a:schemeClr val="accent3">
                  <a:lumMod val="25000"/>
                </a:schemeClr>
              </a:solidFill>
              <a:latin typeface="Montserrat" pitchFamily="2" charset="0"/>
            </a:endParaRPr>
          </a:p>
          <a:p>
            <a:pPr marL="0" indent="0">
              <a:buNone/>
            </a:pPr>
            <a:endParaRPr lang="en-US" dirty="0">
              <a:latin typeface="Montserrat" pitchFamily="2" charset="0"/>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Data Collection</a:t>
            </a:r>
          </a:p>
        </p:txBody>
      </p:sp>
      <p:pic>
        <p:nvPicPr>
          <p:cNvPr id="1028" name="Picture 4">
            <a:extLst>
              <a:ext uri="{FF2B5EF4-FFF2-40B4-BE49-F238E27FC236}">
                <a16:creationId xmlns:a16="http://schemas.microsoft.com/office/drawing/2014/main" id="{29022D66-DA85-410D-99D9-CE89883925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44503" y="2508322"/>
            <a:ext cx="7874598" cy="39444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0" y="1940587"/>
            <a:ext cx="4167267" cy="4008392"/>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Montserrat" pitchFamily="2" charset="0"/>
              </a:rPr>
              <a:t>Request to the SpaceX API</a:t>
            </a:r>
          </a:p>
          <a:p>
            <a:pPr>
              <a:lnSpc>
                <a:spcPct val="100000"/>
              </a:lnSpc>
              <a:spcBef>
                <a:spcPts val="1400"/>
              </a:spcBef>
            </a:pPr>
            <a:r>
              <a:rPr lang="en-US" sz="2200" dirty="0">
                <a:solidFill>
                  <a:schemeClr val="accent3">
                    <a:lumMod val="25000"/>
                  </a:schemeClr>
                </a:solidFill>
                <a:latin typeface="Montserrat" pitchFamily="2" charset="0"/>
              </a:rPr>
              <a:t>Clean the requested data</a:t>
            </a:r>
          </a:p>
          <a:p>
            <a:pPr marL="0" indent="0">
              <a:lnSpc>
                <a:spcPct val="100000"/>
              </a:lnSpc>
              <a:spcBef>
                <a:spcPts val="1400"/>
              </a:spcBef>
              <a:buNone/>
            </a:pPr>
            <a:endParaRPr lang="en-US" sz="2200" dirty="0">
              <a:solidFill>
                <a:schemeClr val="accent3">
                  <a:lumMod val="25000"/>
                </a:schemeClr>
              </a:solidFill>
              <a:latin typeface="Montserrat" pitchFamily="2" charset="0"/>
            </a:endParaRPr>
          </a:p>
          <a:p>
            <a:pPr marL="0" indent="0">
              <a:lnSpc>
                <a:spcPct val="100000"/>
              </a:lnSpc>
              <a:spcBef>
                <a:spcPts val="1400"/>
              </a:spcBef>
              <a:buNone/>
            </a:pPr>
            <a:endParaRPr lang="en-US" sz="2200" dirty="0">
              <a:solidFill>
                <a:schemeClr val="accent3">
                  <a:lumMod val="25000"/>
                </a:schemeClr>
              </a:solidFill>
              <a:latin typeface="Montserrat" pitchFamily="2" charset="0"/>
            </a:endParaRPr>
          </a:p>
          <a:p>
            <a:pPr marL="0" indent="0">
              <a:lnSpc>
                <a:spcPct val="100000"/>
              </a:lnSpc>
              <a:spcBef>
                <a:spcPts val="1400"/>
              </a:spcBef>
              <a:buNone/>
            </a:pPr>
            <a:endParaRPr lang="en-US" sz="2200" dirty="0">
              <a:solidFill>
                <a:schemeClr val="accent3">
                  <a:lumMod val="25000"/>
                </a:schemeClr>
              </a:solidFill>
              <a:latin typeface="Montserrat" pitchFamily="2" charset="0"/>
            </a:endParaRPr>
          </a:p>
          <a:p>
            <a:pPr marL="0" indent="0">
              <a:lnSpc>
                <a:spcPct val="100000"/>
              </a:lnSpc>
              <a:spcBef>
                <a:spcPts val="1400"/>
              </a:spcBef>
              <a:buNone/>
            </a:pPr>
            <a:endParaRPr lang="en-US" sz="2200" b="1" dirty="0">
              <a:solidFill>
                <a:schemeClr val="accent3">
                  <a:lumMod val="25000"/>
                </a:schemeClr>
              </a:solidFill>
              <a:latin typeface="Montserrat" pitchFamily="2" charset="0"/>
              <a:hlinkClick r:id="rId3"/>
            </a:endParaRPr>
          </a:p>
          <a:p>
            <a:pPr marL="0" indent="0">
              <a:lnSpc>
                <a:spcPct val="100000"/>
              </a:lnSpc>
              <a:spcBef>
                <a:spcPts val="1400"/>
              </a:spcBef>
              <a:buNone/>
            </a:pPr>
            <a:r>
              <a:rPr lang="en-US" sz="2200" b="1" dirty="0">
                <a:solidFill>
                  <a:schemeClr val="accent3">
                    <a:lumMod val="25000"/>
                  </a:schemeClr>
                </a:solidFill>
                <a:latin typeface="Montserrat" pitchFamily="2" charset="0"/>
                <a:hlinkClick r:id="rId3"/>
              </a:rPr>
              <a:t>GitHub URL to Notebook</a:t>
            </a:r>
            <a:endParaRPr lang="en-US" dirty="0">
              <a:latin typeface="Montserrat" pitchFamily="2" charset="0"/>
            </a:endParaRPr>
          </a:p>
          <a:p>
            <a:endParaRPr lang="en-US" dirty="0">
              <a:latin typeface="Montserrat" pitchFamily="2" charset="0"/>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Data Collection – SpaceX API</a:t>
            </a:r>
          </a:p>
        </p:txBody>
      </p:sp>
      <p:sp>
        <p:nvSpPr>
          <p:cNvPr id="18" name="CaixaDeTexto 17">
            <a:extLst>
              <a:ext uri="{FF2B5EF4-FFF2-40B4-BE49-F238E27FC236}">
                <a16:creationId xmlns:a16="http://schemas.microsoft.com/office/drawing/2014/main" id="{07693BF9-9B62-326A-35BF-F1ED1FE8F26A}"/>
              </a:ext>
            </a:extLst>
          </p:cNvPr>
          <p:cNvSpPr txBox="1"/>
          <p:nvPr/>
        </p:nvSpPr>
        <p:spPr>
          <a:xfrm>
            <a:off x="5464928" y="1902151"/>
            <a:ext cx="5378753" cy="369332"/>
          </a:xfrm>
          <a:prstGeom prst="rect">
            <a:avLst/>
          </a:prstGeom>
          <a:noFill/>
        </p:spPr>
        <p:txBody>
          <a:bodyPr wrap="square" rtlCol="0">
            <a:spAutoFit/>
          </a:bodyPr>
          <a:lstStyle/>
          <a:p>
            <a:r>
              <a:rPr lang="pt-BR" dirty="0">
                <a:latin typeface="Montserrat" pitchFamily="2" charset="0"/>
              </a:rPr>
              <a:t>1. </a:t>
            </a:r>
            <a:r>
              <a:rPr lang="en-US" dirty="0">
                <a:solidFill>
                  <a:srgbClr val="3B3B3B"/>
                </a:solidFill>
                <a:effectLst/>
                <a:latin typeface="Montserrat" pitchFamily="2" charset="0"/>
              </a:rPr>
              <a:t>Request and parse the SpaceX launch data</a:t>
            </a:r>
          </a:p>
        </p:txBody>
      </p:sp>
      <p:pic>
        <p:nvPicPr>
          <p:cNvPr id="55" name="Imagem 54">
            <a:extLst>
              <a:ext uri="{FF2B5EF4-FFF2-40B4-BE49-F238E27FC236}">
                <a16:creationId xmlns:a16="http://schemas.microsoft.com/office/drawing/2014/main" id="{20E00184-31FD-5A41-EAF0-5F5FFD99CE70}"/>
              </a:ext>
            </a:extLst>
          </p:cNvPr>
          <p:cNvPicPr>
            <a:picLocks noChangeAspect="1"/>
          </p:cNvPicPr>
          <p:nvPr/>
        </p:nvPicPr>
        <p:blipFill>
          <a:blip r:embed="rId4"/>
          <a:stretch>
            <a:fillRect/>
          </a:stretch>
        </p:blipFill>
        <p:spPr>
          <a:xfrm>
            <a:off x="5736754" y="2268794"/>
            <a:ext cx="4160881" cy="160034"/>
          </a:xfrm>
          <a:prstGeom prst="rect">
            <a:avLst/>
          </a:prstGeom>
        </p:spPr>
      </p:pic>
      <p:pic>
        <p:nvPicPr>
          <p:cNvPr id="57" name="Imagem 56">
            <a:extLst>
              <a:ext uri="{FF2B5EF4-FFF2-40B4-BE49-F238E27FC236}">
                <a16:creationId xmlns:a16="http://schemas.microsoft.com/office/drawing/2014/main" id="{01880C90-D068-B960-7439-BA40B15C49BE}"/>
              </a:ext>
            </a:extLst>
          </p:cNvPr>
          <p:cNvPicPr>
            <a:picLocks noChangeAspect="1"/>
          </p:cNvPicPr>
          <p:nvPr/>
        </p:nvPicPr>
        <p:blipFill>
          <a:blip r:embed="rId5"/>
          <a:stretch>
            <a:fillRect/>
          </a:stretch>
        </p:blipFill>
        <p:spPr>
          <a:xfrm>
            <a:off x="5736754" y="2445295"/>
            <a:ext cx="2644369" cy="152413"/>
          </a:xfrm>
          <a:prstGeom prst="rect">
            <a:avLst/>
          </a:prstGeom>
        </p:spPr>
      </p:pic>
      <p:pic>
        <p:nvPicPr>
          <p:cNvPr id="59" name="Imagem 58">
            <a:extLst>
              <a:ext uri="{FF2B5EF4-FFF2-40B4-BE49-F238E27FC236}">
                <a16:creationId xmlns:a16="http://schemas.microsoft.com/office/drawing/2014/main" id="{0469063F-7EB5-AA55-CEB2-1755926BAD85}"/>
              </a:ext>
            </a:extLst>
          </p:cNvPr>
          <p:cNvPicPr>
            <a:picLocks noChangeAspect="1"/>
          </p:cNvPicPr>
          <p:nvPr/>
        </p:nvPicPr>
        <p:blipFill>
          <a:blip r:embed="rId6"/>
          <a:stretch>
            <a:fillRect/>
          </a:stretch>
        </p:blipFill>
        <p:spPr>
          <a:xfrm>
            <a:off x="5736754" y="2584261"/>
            <a:ext cx="3055885" cy="190517"/>
          </a:xfrm>
          <a:prstGeom prst="rect">
            <a:avLst/>
          </a:prstGeom>
        </p:spPr>
      </p:pic>
      <p:sp>
        <p:nvSpPr>
          <p:cNvPr id="60" name="CaixaDeTexto 59">
            <a:extLst>
              <a:ext uri="{FF2B5EF4-FFF2-40B4-BE49-F238E27FC236}">
                <a16:creationId xmlns:a16="http://schemas.microsoft.com/office/drawing/2014/main" id="{BAA5728F-0BD7-2B95-E8A7-62BF8E9E7E7E}"/>
              </a:ext>
            </a:extLst>
          </p:cNvPr>
          <p:cNvSpPr txBox="1"/>
          <p:nvPr/>
        </p:nvSpPr>
        <p:spPr>
          <a:xfrm>
            <a:off x="5464928" y="2958493"/>
            <a:ext cx="5378753" cy="369332"/>
          </a:xfrm>
          <a:prstGeom prst="rect">
            <a:avLst/>
          </a:prstGeom>
          <a:noFill/>
        </p:spPr>
        <p:txBody>
          <a:bodyPr wrap="square" rtlCol="0">
            <a:spAutoFit/>
          </a:bodyPr>
          <a:lstStyle/>
          <a:p>
            <a:r>
              <a:rPr lang="pt-BR" dirty="0">
                <a:latin typeface="Montserrat" pitchFamily="2" charset="0"/>
              </a:rPr>
              <a:t>2. </a:t>
            </a:r>
            <a:r>
              <a:rPr lang="en-US" b="0" dirty="0">
                <a:solidFill>
                  <a:srgbClr val="3B3B3B"/>
                </a:solidFill>
                <a:effectLst/>
                <a:latin typeface="Montserrat" pitchFamily="2" charset="0"/>
              </a:rPr>
              <a:t>Filter the </a:t>
            </a:r>
            <a:r>
              <a:rPr lang="en-US" b="0" dirty="0" err="1">
                <a:solidFill>
                  <a:srgbClr val="3B3B3B"/>
                </a:solidFill>
                <a:effectLst/>
                <a:latin typeface="Montserrat" pitchFamily="2" charset="0"/>
              </a:rPr>
              <a:t>dataframe</a:t>
            </a:r>
            <a:endParaRPr lang="en-US" b="0" dirty="0">
              <a:solidFill>
                <a:srgbClr val="3B3B3B"/>
              </a:solidFill>
              <a:effectLst/>
              <a:latin typeface="Montserrat" pitchFamily="2" charset="0"/>
            </a:endParaRPr>
          </a:p>
        </p:txBody>
      </p:sp>
      <p:pic>
        <p:nvPicPr>
          <p:cNvPr id="62" name="Imagem 61">
            <a:extLst>
              <a:ext uri="{FF2B5EF4-FFF2-40B4-BE49-F238E27FC236}">
                <a16:creationId xmlns:a16="http://schemas.microsoft.com/office/drawing/2014/main" id="{49901132-14D7-C353-6AB5-864205E3674E}"/>
              </a:ext>
            </a:extLst>
          </p:cNvPr>
          <p:cNvPicPr>
            <a:picLocks noChangeAspect="1"/>
          </p:cNvPicPr>
          <p:nvPr/>
        </p:nvPicPr>
        <p:blipFill>
          <a:blip r:embed="rId7"/>
          <a:stretch>
            <a:fillRect/>
          </a:stretch>
        </p:blipFill>
        <p:spPr>
          <a:xfrm>
            <a:off x="5778840" y="3327825"/>
            <a:ext cx="4801016" cy="190517"/>
          </a:xfrm>
          <a:prstGeom prst="rect">
            <a:avLst/>
          </a:prstGeom>
        </p:spPr>
      </p:pic>
      <p:sp>
        <p:nvSpPr>
          <p:cNvPr id="63" name="CaixaDeTexto 62">
            <a:extLst>
              <a:ext uri="{FF2B5EF4-FFF2-40B4-BE49-F238E27FC236}">
                <a16:creationId xmlns:a16="http://schemas.microsoft.com/office/drawing/2014/main" id="{944968B7-CAE5-A4BE-1A9D-872C12B1379F}"/>
              </a:ext>
            </a:extLst>
          </p:cNvPr>
          <p:cNvSpPr txBox="1"/>
          <p:nvPr/>
        </p:nvSpPr>
        <p:spPr>
          <a:xfrm>
            <a:off x="5464928" y="3844476"/>
            <a:ext cx="5378753" cy="369332"/>
          </a:xfrm>
          <a:prstGeom prst="rect">
            <a:avLst/>
          </a:prstGeom>
          <a:noFill/>
        </p:spPr>
        <p:txBody>
          <a:bodyPr wrap="square" rtlCol="0">
            <a:spAutoFit/>
          </a:bodyPr>
          <a:lstStyle/>
          <a:p>
            <a:r>
              <a:rPr lang="pt-BR" dirty="0">
                <a:latin typeface="Montserrat" pitchFamily="2" charset="0"/>
              </a:rPr>
              <a:t>3. </a:t>
            </a:r>
            <a:r>
              <a:rPr lang="en-US" b="0" dirty="0">
                <a:solidFill>
                  <a:srgbClr val="3B3B3B"/>
                </a:solidFill>
                <a:effectLst/>
                <a:latin typeface="Montserrat" pitchFamily="2" charset="0"/>
              </a:rPr>
              <a:t>Dealing with missing values</a:t>
            </a:r>
          </a:p>
        </p:txBody>
      </p:sp>
      <p:pic>
        <p:nvPicPr>
          <p:cNvPr id="65" name="Imagem 64">
            <a:extLst>
              <a:ext uri="{FF2B5EF4-FFF2-40B4-BE49-F238E27FC236}">
                <a16:creationId xmlns:a16="http://schemas.microsoft.com/office/drawing/2014/main" id="{6EE2D1AD-E3D9-EC69-30C5-CD5A4B31A1C1}"/>
              </a:ext>
            </a:extLst>
          </p:cNvPr>
          <p:cNvPicPr>
            <a:picLocks noChangeAspect="1"/>
          </p:cNvPicPr>
          <p:nvPr/>
        </p:nvPicPr>
        <p:blipFill>
          <a:blip r:embed="rId8"/>
          <a:stretch>
            <a:fillRect/>
          </a:stretch>
        </p:blipFill>
        <p:spPr>
          <a:xfrm>
            <a:off x="5778841" y="4164875"/>
            <a:ext cx="3086367" cy="182896"/>
          </a:xfrm>
          <a:prstGeom prst="rect">
            <a:avLst/>
          </a:prstGeom>
        </p:spPr>
      </p:pic>
      <p:pic>
        <p:nvPicPr>
          <p:cNvPr id="67" name="Imagem 66">
            <a:extLst>
              <a:ext uri="{FF2B5EF4-FFF2-40B4-BE49-F238E27FC236}">
                <a16:creationId xmlns:a16="http://schemas.microsoft.com/office/drawing/2014/main" id="{04867395-8ACE-4D16-F7ED-BFFB71881159}"/>
              </a:ext>
            </a:extLst>
          </p:cNvPr>
          <p:cNvPicPr>
            <a:picLocks noChangeAspect="1"/>
          </p:cNvPicPr>
          <p:nvPr/>
        </p:nvPicPr>
        <p:blipFill>
          <a:blip r:embed="rId9"/>
          <a:stretch>
            <a:fillRect/>
          </a:stretch>
        </p:blipFill>
        <p:spPr>
          <a:xfrm>
            <a:off x="5778841" y="4349900"/>
            <a:ext cx="4442845" cy="190517"/>
          </a:xfrm>
          <a:prstGeom prst="rect">
            <a:avLst/>
          </a:prstGeom>
        </p:spPr>
      </p:pic>
      <p:sp>
        <p:nvSpPr>
          <p:cNvPr id="68" name="CaixaDeTexto 67">
            <a:extLst>
              <a:ext uri="{FF2B5EF4-FFF2-40B4-BE49-F238E27FC236}">
                <a16:creationId xmlns:a16="http://schemas.microsoft.com/office/drawing/2014/main" id="{88B71DCC-EF6F-B46C-4732-40DEB4299D4D}"/>
              </a:ext>
            </a:extLst>
          </p:cNvPr>
          <p:cNvSpPr txBox="1"/>
          <p:nvPr/>
        </p:nvSpPr>
        <p:spPr>
          <a:xfrm>
            <a:off x="5464928" y="4821224"/>
            <a:ext cx="5378753" cy="369332"/>
          </a:xfrm>
          <a:prstGeom prst="rect">
            <a:avLst/>
          </a:prstGeom>
          <a:noFill/>
        </p:spPr>
        <p:txBody>
          <a:bodyPr wrap="square" rtlCol="0">
            <a:spAutoFit/>
          </a:bodyPr>
          <a:lstStyle/>
          <a:p>
            <a:r>
              <a:rPr lang="pt-BR" dirty="0">
                <a:latin typeface="Montserrat" pitchFamily="2" charset="0"/>
              </a:rPr>
              <a:t>4. </a:t>
            </a:r>
            <a:r>
              <a:rPr lang="en-US" b="0" dirty="0">
                <a:solidFill>
                  <a:srgbClr val="3B3B3B"/>
                </a:solidFill>
                <a:effectLst/>
                <a:latin typeface="Montserrat" pitchFamily="2" charset="0"/>
              </a:rPr>
              <a:t>Export to CSV</a:t>
            </a:r>
          </a:p>
        </p:txBody>
      </p:sp>
      <p:pic>
        <p:nvPicPr>
          <p:cNvPr id="70" name="Imagem 69">
            <a:extLst>
              <a:ext uri="{FF2B5EF4-FFF2-40B4-BE49-F238E27FC236}">
                <a16:creationId xmlns:a16="http://schemas.microsoft.com/office/drawing/2014/main" id="{EDC094FA-E776-7C67-CE47-D5B2FF8440D9}"/>
              </a:ext>
            </a:extLst>
          </p:cNvPr>
          <p:cNvPicPr>
            <a:picLocks noChangeAspect="1"/>
          </p:cNvPicPr>
          <p:nvPr/>
        </p:nvPicPr>
        <p:blipFill>
          <a:blip r:embed="rId10"/>
          <a:stretch>
            <a:fillRect/>
          </a:stretch>
        </p:blipFill>
        <p:spPr>
          <a:xfrm>
            <a:off x="5778840" y="5127405"/>
            <a:ext cx="4016088" cy="190517"/>
          </a:xfrm>
          <a:prstGeom prst="rect">
            <a:avLst/>
          </a:prstGeom>
        </p:spPr>
      </p:pic>
      <p:sp>
        <p:nvSpPr>
          <p:cNvPr id="71" name="Seta: Curva para a Esquerda 70">
            <a:extLst>
              <a:ext uri="{FF2B5EF4-FFF2-40B4-BE49-F238E27FC236}">
                <a16:creationId xmlns:a16="http://schemas.microsoft.com/office/drawing/2014/main" id="{07EA552F-2D17-A04A-D940-285B397378CE}"/>
              </a:ext>
            </a:extLst>
          </p:cNvPr>
          <p:cNvSpPr/>
          <p:nvPr/>
        </p:nvSpPr>
        <p:spPr>
          <a:xfrm>
            <a:off x="10766671" y="2033625"/>
            <a:ext cx="441930" cy="1041032"/>
          </a:xfrm>
          <a:prstGeom prst="curvedLef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pt-BR">
              <a:solidFill>
                <a:schemeClr val="tx1"/>
              </a:solidFill>
            </a:endParaRPr>
          </a:p>
        </p:txBody>
      </p:sp>
      <p:sp>
        <p:nvSpPr>
          <p:cNvPr id="72" name="Seta: Curva para a Esquerda 71">
            <a:extLst>
              <a:ext uri="{FF2B5EF4-FFF2-40B4-BE49-F238E27FC236}">
                <a16:creationId xmlns:a16="http://schemas.microsoft.com/office/drawing/2014/main" id="{18E33ADF-FBB8-2D1C-91B2-971857273A33}"/>
              </a:ext>
            </a:extLst>
          </p:cNvPr>
          <p:cNvSpPr/>
          <p:nvPr/>
        </p:nvSpPr>
        <p:spPr>
          <a:xfrm>
            <a:off x="10767510" y="4066002"/>
            <a:ext cx="441930" cy="1041032"/>
          </a:xfrm>
          <a:prstGeom prst="curvedLef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pt-BR">
              <a:solidFill>
                <a:schemeClr val="tx1"/>
              </a:solidFill>
            </a:endParaRPr>
          </a:p>
        </p:txBody>
      </p:sp>
      <p:sp>
        <p:nvSpPr>
          <p:cNvPr id="73" name="Seta: Curva para a Esquerda 72">
            <a:extLst>
              <a:ext uri="{FF2B5EF4-FFF2-40B4-BE49-F238E27FC236}">
                <a16:creationId xmlns:a16="http://schemas.microsoft.com/office/drawing/2014/main" id="{9FE2586B-891D-B1A7-DE9F-64A25B34B044}"/>
              </a:ext>
            </a:extLst>
          </p:cNvPr>
          <p:cNvSpPr/>
          <p:nvPr/>
        </p:nvSpPr>
        <p:spPr>
          <a:xfrm flipH="1">
            <a:off x="4980138" y="3106500"/>
            <a:ext cx="441930" cy="1041032"/>
          </a:xfrm>
          <a:prstGeom prst="curvedLef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1940587"/>
            <a:ext cx="4016088" cy="3807777"/>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Montserrat" pitchFamily="2" charset="0"/>
              </a:rPr>
              <a:t>Extract a Falcon 9 launch records HTML table from Wikipedia</a:t>
            </a:r>
          </a:p>
          <a:p>
            <a:pPr>
              <a:lnSpc>
                <a:spcPct val="100000"/>
              </a:lnSpc>
              <a:spcBef>
                <a:spcPts val="1400"/>
              </a:spcBef>
            </a:pPr>
            <a:r>
              <a:rPr lang="en-US" sz="2200" dirty="0">
                <a:solidFill>
                  <a:schemeClr val="accent3">
                    <a:lumMod val="25000"/>
                  </a:schemeClr>
                </a:solidFill>
                <a:latin typeface="Montserrat" pitchFamily="2" charset="0"/>
              </a:rPr>
              <a:t>Parse the table and convert it into a Pandas data frame</a:t>
            </a:r>
          </a:p>
          <a:p>
            <a:pPr marL="0" indent="0">
              <a:lnSpc>
                <a:spcPct val="100000"/>
              </a:lnSpc>
              <a:spcBef>
                <a:spcPts val="1400"/>
              </a:spcBef>
              <a:buNone/>
            </a:pPr>
            <a:endParaRPr lang="en-US" sz="2200" dirty="0">
              <a:solidFill>
                <a:schemeClr val="accent3">
                  <a:lumMod val="25000"/>
                </a:schemeClr>
              </a:solidFill>
              <a:latin typeface="Montserrat" pitchFamily="2" charset="0"/>
            </a:endParaRPr>
          </a:p>
          <a:p>
            <a:pPr marL="0" indent="0">
              <a:lnSpc>
                <a:spcPct val="100000"/>
              </a:lnSpc>
              <a:spcBef>
                <a:spcPts val="1400"/>
              </a:spcBef>
              <a:buNone/>
            </a:pPr>
            <a:endParaRPr lang="en-US" sz="2200" dirty="0">
              <a:solidFill>
                <a:schemeClr val="accent3">
                  <a:lumMod val="25000"/>
                </a:schemeClr>
              </a:solidFill>
              <a:latin typeface="Montserrat" pitchFamily="2" charset="0"/>
            </a:endParaRPr>
          </a:p>
          <a:p>
            <a:pPr marL="0" indent="0">
              <a:lnSpc>
                <a:spcPct val="100000"/>
              </a:lnSpc>
              <a:spcBef>
                <a:spcPts val="1400"/>
              </a:spcBef>
              <a:buNone/>
            </a:pPr>
            <a:r>
              <a:rPr lang="en-US" sz="2200" b="1" dirty="0">
                <a:solidFill>
                  <a:schemeClr val="accent3">
                    <a:lumMod val="25000"/>
                  </a:schemeClr>
                </a:solidFill>
                <a:latin typeface="Montserrat" pitchFamily="2" charset="0"/>
                <a:hlinkClick r:id="rId3"/>
              </a:rPr>
              <a:t>GitHub URL to Notebook</a:t>
            </a:r>
            <a:endParaRPr lang="en-US" b="1" dirty="0">
              <a:latin typeface="Montserrat" pitchFamily="2" charset="0"/>
            </a:endParaRPr>
          </a:p>
          <a:p>
            <a:endParaRPr lang="en-US" dirty="0">
              <a:latin typeface="Montserrat" pitchFamily="2" charset="0"/>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ontserrat" pitchFamily="2" charset="0"/>
              </a:rPr>
              <a:t>Data Collection – Scraping</a:t>
            </a:r>
          </a:p>
        </p:txBody>
      </p:sp>
      <p:sp>
        <p:nvSpPr>
          <p:cNvPr id="18" name="CaixaDeTexto 17">
            <a:extLst>
              <a:ext uri="{FF2B5EF4-FFF2-40B4-BE49-F238E27FC236}">
                <a16:creationId xmlns:a16="http://schemas.microsoft.com/office/drawing/2014/main" id="{07693BF9-9B62-326A-35BF-F1ED1FE8F26A}"/>
              </a:ext>
            </a:extLst>
          </p:cNvPr>
          <p:cNvSpPr txBox="1"/>
          <p:nvPr/>
        </p:nvSpPr>
        <p:spPr>
          <a:xfrm>
            <a:off x="5464928" y="1902151"/>
            <a:ext cx="5378753" cy="369332"/>
          </a:xfrm>
          <a:prstGeom prst="rect">
            <a:avLst/>
          </a:prstGeom>
          <a:noFill/>
        </p:spPr>
        <p:txBody>
          <a:bodyPr wrap="square" rtlCol="0">
            <a:spAutoFit/>
          </a:bodyPr>
          <a:lstStyle/>
          <a:p>
            <a:r>
              <a:rPr lang="pt-BR" dirty="0">
                <a:latin typeface="Montserrat" pitchFamily="2" charset="0"/>
              </a:rPr>
              <a:t>1. </a:t>
            </a:r>
            <a:r>
              <a:rPr lang="en-US" dirty="0">
                <a:solidFill>
                  <a:srgbClr val="3B3B3B"/>
                </a:solidFill>
                <a:effectLst/>
                <a:latin typeface="Montserrat" pitchFamily="2" charset="0"/>
              </a:rPr>
              <a:t>Request the Falcon9 Launch Wiki page</a:t>
            </a:r>
          </a:p>
        </p:txBody>
      </p:sp>
      <p:sp>
        <p:nvSpPr>
          <p:cNvPr id="60" name="CaixaDeTexto 59">
            <a:extLst>
              <a:ext uri="{FF2B5EF4-FFF2-40B4-BE49-F238E27FC236}">
                <a16:creationId xmlns:a16="http://schemas.microsoft.com/office/drawing/2014/main" id="{BAA5728F-0BD7-2B95-E8A7-62BF8E9E7E7E}"/>
              </a:ext>
            </a:extLst>
          </p:cNvPr>
          <p:cNvSpPr txBox="1"/>
          <p:nvPr/>
        </p:nvSpPr>
        <p:spPr>
          <a:xfrm>
            <a:off x="5464928" y="2958493"/>
            <a:ext cx="5378753" cy="369332"/>
          </a:xfrm>
          <a:prstGeom prst="rect">
            <a:avLst/>
          </a:prstGeom>
          <a:noFill/>
        </p:spPr>
        <p:txBody>
          <a:bodyPr wrap="square" rtlCol="0">
            <a:spAutoFit/>
          </a:bodyPr>
          <a:lstStyle/>
          <a:p>
            <a:r>
              <a:rPr lang="pt-BR" dirty="0">
                <a:latin typeface="Montserrat" pitchFamily="2" charset="0"/>
              </a:rPr>
              <a:t>2. </a:t>
            </a:r>
            <a:r>
              <a:rPr lang="en-US" b="0" dirty="0">
                <a:solidFill>
                  <a:srgbClr val="3B3B3B"/>
                </a:solidFill>
                <a:effectLst/>
                <a:latin typeface="Montserrat" pitchFamily="2" charset="0"/>
              </a:rPr>
              <a:t>Extract all column/variable names</a:t>
            </a:r>
          </a:p>
        </p:txBody>
      </p:sp>
      <p:sp>
        <p:nvSpPr>
          <p:cNvPr id="63" name="CaixaDeTexto 62">
            <a:extLst>
              <a:ext uri="{FF2B5EF4-FFF2-40B4-BE49-F238E27FC236}">
                <a16:creationId xmlns:a16="http://schemas.microsoft.com/office/drawing/2014/main" id="{944968B7-CAE5-A4BE-1A9D-872C12B1379F}"/>
              </a:ext>
            </a:extLst>
          </p:cNvPr>
          <p:cNvSpPr txBox="1"/>
          <p:nvPr/>
        </p:nvSpPr>
        <p:spPr>
          <a:xfrm>
            <a:off x="5464928" y="3844476"/>
            <a:ext cx="5378753" cy="369332"/>
          </a:xfrm>
          <a:prstGeom prst="rect">
            <a:avLst/>
          </a:prstGeom>
          <a:noFill/>
        </p:spPr>
        <p:txBody>
          <a:bodyPr wrap="square" rtlCol="0">
            <a:spAutoFit/>
          </a:bodyPr>
          <a:lstStyle/>
          <a:p>
            <a:r>
              <a:rPr lang="pt-BR" dirty="0">
                <a:latin typeface="Montserrat" pitchFamily="2" charset="0"/>
              </a:rPr>
              <a:t>3. </a:t>
            </a:r>
            <a:r>
              <a:rPr lang="en-US" b="0" dirty="0">
                <a:solidFill>
                  <a:srgbClr val="3B3B3B"/>
                </a:solidFill>
                <a:effectLst/>
                <a:latin typeface="Montserrat" pitchFamily="2" charset="0"/>
              </a:rPr>
              <a:t>Create a data frame</a:t>
            </a:r>
          </a:p>
        </p:txBody>
      </p:sp>
      <p:sp>
        <p:nvSpPr>
          <p:cNvPr id="68" name="CaixaDeTexto 67">
            <a:extLst>
              <a:ext uri="{FF2B5EF4-FFF2-40B4-BE49-F238E27FC236}">
                <a16:creationId xmlns:a16="http://schemas.microsoft.com/office/drawing/2014/main" id="{88B71DCC-EF6F-B46C-4732-40DEB4299D4D}"/>
              </a:ext>
            </a:extLst>
          </p:cNvPr>
          <p:cNvSpPr txBox="1"/>
          <p:nvPr/>
        </p:nvSpPr>
        <p:spPr>
          <a:xfrm>
            <a:off x="5464928" y="4821224"/>
            <a:ext cx="5378753" cy="369332"/>
          </a:xfrm>
          <a:prstGeom prst="rect">
            <a:avLst/>
          </a:prstGeom>
          <a:noFill/>
        </p:spPr>
        <p:txBody>
          <a:bodyPr wrap="square" rtlCol="0">
            <a:spAutoFit/>
          </a:bodyPr>
          <a:lstStyle/>
          <a:p>
            <a:r>
              <a:rPr lang="pt-BR" dirty="0">
                <a:latin typeface="Montserrat" pitchFamily="2" charset="0"/>
              </a:rPr>
              <a:t>4. </a:t>
            </a:r>
            <a:r>
              <a:rPr lang="en-US" b="0" dirty="0">
                <a:solidFill>
                  <a:srgbClr val="3B3B3B"/>
                </a:solidFill>
                <a:effectLst/>
                <a:latin typeface="Montserrat" pitchFamily="2" charset="0"/>
              </a:rPr>
              <a:t>Export to CSV</a:t>
            </a:r>
          </a:p>
        </p:txBody>
      </p:sp>
      <p:sp>
        <p:nvSpPr>
          <p:cNvPr id="71" name="Seta: Curva para a Esquerda 70">
            <a:extLst>
              <a:ext uri="{FF2B5EF4-FFF2-40B4-BE49-F238E27FC236}">
                <a16:creationId xmlns:a16="http://schemas.microsoft.com/office/drawing/2014/main" id="{07EA552F-2D17-A04A-D940-285B397378CE}"/>
              </a:ext>
            </a:extLst>
          </p:cNvPr>
          <p:cNvSpPr/>
          <p:nvPr/>
        </p:nvSpPr>
        <p:spPr>
          <a:xfrm>
            <a:off x="10766671" y="2033625"/>
            <a:ext cx="441930" cy="1041032"/>
          </a:xfrm>
          <a:prstGeom prst="curvedLef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pt-BR">
              <a:solidFill>
                <a:schemeClr val="tx1"/>
              </a:solidFill>
            </a:endParaRPr>
          </a:p>
        </p:txBody>
      </p:sp>
      <p:sp>
        <p:nvSpPr>
          <p:cNvPr id="72" name="Seta: Curva para a Esquerda 71">
            <a:extLst>
              <a:ext uri="{FF2B5EF4-FFF2-40B4-BE49-F238E27FC236}">
                <a16:creationId xmlns:a16="http://schemas.microsoft.com/office/drawing/2014/main" id="{18E33ADF-FBB8-2D1C-91B2-971857273A33}"/>
              </a:ext>
            </a:extLst>
          </p:cNvPr>
          <p:cNvSpPr/>
          <p:nvPr/>
        </p:nvSpPr>
        <p:spPr>
          <a:xfrm>
            <a:off x="10767510" y="4066002"/>
            <a:ext cx="441930" cy="1041032"/>
          </a:xfrm>
          <a:prstGeom prst="curvedLef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pt-BR">
              <a:solidFill>
                <a:schemeClr val="tx1"/>
              </a:solidFill>
            </a:endParaRPr>
          </a:p>
        </p:txBody>
      </p:sp>
      <p:sp>
        <p:nvSpPr>
          <p:cNvPr id="73" name="Seta: Curva para a Esquerda 72">
            <a:extLst>
              <a:ext uri="{FF2B5EF4-FFF2-40B4-BE49-F238E27FC236}">
                <a16:creationId xmlns:a16="http://schemas.microsoft.com/office/drawing/2014/main" id="{9FE2586B-891D-B1A7-DE9F-64A25B34B044}"/>
              </a:ext>
            </a:extLst>
          </p:cNvPr>
          <p:cNvSpPr/>
          <p:nvPr/>
        </p:nvSpPr>
        <p:spPr>
          <a:xfrm flipH="1">
            <a:off x="4980138" y="3106500"/>
            <a:ext cx="441930" cy="1041032"/>
          </a:xfrm>
          <a:prstGeom prst="curvedLef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pt-BR">
              <a:solidFill>
                <a:schemeClr val="tx1"/>
              </a:solidFill>
            </a:endParaRPr>
          </a:p>
        </p:txBody>
      </p:sp>
      <p:pic>
        <p:nvPicPr>
          <p:cNvPr id="8" name="Imagem 7">
            <a:extLst>
              <a:ext uri="{FF2B5EF4-FFF2-40B4-BE49-F238E27FC236}">
                <a16:creationId xmlns:a16="http://schemas.microsoft.com/office/drawing/2014/main" id="{18FF8B56-BC62-21AA-E0A0-9D2C8BDA6016}"/>
              </a:ext>
            </a:extLst>
          </p:cNvPr>
          <p:cNvPicPr>
            <a:picLocks noChangeAspect="1"/>
          </p:cNvPicPr>
          <p:nvPr/>
        </p:nvPicPr>
        <p:blipFill>
          <a:blip r:embed="rId4"/>
          <a:stretch>
            <a:fillRect/>
          </a:stretch>
        </p:blipFill>
        <p:spPr>
          <a:xfrm>
            <a:off x="5778840" y="2216756"/>
            <a:ext cx="4221846" cy="167655"/>
          </a:xfrm>
          <a:prstGeom prst="rect">
            <a:avLst/>
          </a:prstGeom>
        </p:spPr>
      </p:pic>
      <p:pic>
        <p:nvPicPr>
          <p:cNvPr id="10" name="Imagem 9">
            <a:extLst>
              <a:ext uri="{FF2B5EF4-FFF2-40B4-BE49-F238E27FC236}">
                <a16:creationId xmlns:a16="http://schemas.microsoft.com/office/drawing/2014/main" id="{D036A377-8D8A-67F2-A83E-F8EB12309012}"/>
              </a:ext>
            </a:extLst>
          </p:cNvPr>
          <p:cNvPicPr>
            <a:picLocks noChangeAspect="1"/>
          </p:cNvPicPr>
          <p:nvPr/>
        </p:nvPicPr>
        <p:blipFill>
          <a:blip r:embed="rId5"/>
          <a:stretch>
            <a:fillRect/>
          </a:stretch>
        </p:blipFill>
        <p:spPr>
          <a:xfrm>
            <a:off x="5778840" y="2401641"/>
            <a:ext cx="2621507" cy="182896"/>
          </a:xfrm>
          <a:prstGeom prst="rect">
            <a:avLst/>
          </a:prstGeom>
        </p:spPr>
      </p:pic>
      <p:pic>
        <p:nvPicPr>
          <p:cNvPr id="12" name="Imagem 11">
            <a:extLst>
              <a:ext uri="{FF2B5EF4-FFF2-40B4-BE49-F238E27FC236}">
                <a16:creationId xmlns:a16="http://schemas.microsoft.com/office/drawing/2014/main" id="{11A43564-81D9-EC9C-90F1-9FF87D754C6D}"/>
              </a:ext>
            </a:extLst>
          </p:cNvPr>
          <p:cNvPicPr>
            <a:picLocks noChangeAspect="1"/>
          </p:cNvPicPr>
          <p:nvPr/>
        </p:nvPicPr>
        <p:blipFill>
          <a:blip r:embed="rId6"/>
          <a:stretch>
            <a:fillRect/>
          </a:stretch>
        </p:blipFill>
        <p:spPr>
          <a:xfrm>
            <a:off x="5778840" y="2589803"/>
            <a:ext cx="3703641" cy="175275"/>
          </a:xfrm>
          <a:prstGeom prst="rect">
            <a:avLst/>
          </a:prstGeom>
        </p:spPr>
      </p:pic>
      <p:pic>
        <p:nvPicPr>
          <p:cNvPr id="14" name="Imagem 13">
            <a:extLst>
              <a:ext uri="{FF2B5EF4-FFF2-40B4-BE49-F238E27FC236}">
                <a16:creationId xmlns:a16="http://schemas.microsoft.com/office/drawing/2014/main" id="{55149AA8-79DB-BE59-C22B-4A73C38A3C91}"/>
              </a:ext>
            </a:extLst>
          </p:cNvPr>
          <p:cNvPicPr>
            <a:picLocks noChangeAspect="1"/>
          </p:cNvPicPr>
          <p:nvPr/>
        </p:nvPicPr>
        <p:blipFill>
          <a:blip r:embed="rId7"/>
          <a:stretch>
            <a:fillRect/>
          </a:stretch>
        </p:blipFill>
        <p:spPr>
          <a:xfrm>
            <a:off x="5778840" y="3280612"/>
            <a:ext cx="2705334" cy="190517"/>
          </a:xfrm>
          <a:prstGeom prst="rect">
            <a:avLst/>
          </a:prstGeom>
        </p:spPr>
      </p:pic>
      <p:pic>
        <p:nvPicPr>
          <p:cNvPr id="16" name="Imagem 15">
            <a:extLst>
              <a:ext uri="{FF2B5EF4-FFF2-40B4-BE49-F238E27FC236}">
                <a16:creationId xmlns:a16="http://schemas.microsoft.com/office/drawing/2014/main" id="{638CD4CD-036E-3E65-1581-38564136E327}"/>
              </a:ext>
            </a:extLst>
          </p:cNvPr>
          <p:cNvPicPr>
            <a:picLocks noChangeAspect="1"/>
          </p:cNvPicPr>
          <p:nvPr/>
        </p:nvPicPr>
        <p:blipFill>
          <a:blip r:embed="rId8"/>
          <a:stretch>
            <a:fillRect/>
          </a:stretch>
        </p:blipFill>
        <p:spPr>
          <a:xfrm>
            <a:off x="5778840" y="4163181"/>
            <a:ext cx="2095682" cy="228620"/>
          </a:xfrm>
          <a:prstGeom prst="rect">
            <a:avLst/>
          </a:prstGeom>
        </p:spPr>
      </p:pic>
      <p:pic>
        <p:nvPicPr>
          <p:cNvPr id="19" name="Imagem 18">
            <a:extLst>
              <a:ext uri="{FF2B5EF4-FFF2-40B4-BE49-F238E27FC236}">
                <a16:creationId xmlns:a16="http://schemas.microsoft.com/office/drawing/2014/main" id="{4CFF7A18-D680-8C49-FFD5-7CADA7021AC6}"/>
              </a:ext>
            </a:extLst>
          </p:cNvPr>
          <p:cNvPicPr>
            <a:picLocks noChangeAspect="1"/>
          </p:cNvPicPr>
          <p:nvPr/>
        </p:nvPicPr>
        <p:blipFill>
          <a:blip r:embed="rId9"/>
          <a:stretch>
            <a:fillRect/>
          </a:stretch>
        </p:blipFill>
        <p:spPr>
          <a:xfrm>
            <a:off x="5778840" y="5132347"/>
            <a:ext cx="3596952" cy="228620"/>
          </a:xfrm>
          <a:prstGeom prst="rect">
            <a:avLst/>
          </a:prstGeom>
        </p:spPr>
      </p:pic>
    </p:spTree>
    <p:extLst>
      <p:ext uri="{BB962C8B-B14F-4D97-AF65-F5344CB8AC3E}">
        <p14:creationId xmlns:p14="http://schemas.microsoft.com/office/powerpoint/2010/main" val="2882203311"/>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155be751-a274-42e8-93fb-f39d3b9bccc8"/>
    <ds:schemaRef ds:uri="http://purl.org/dc/terms/"/>
    <ds:schemaRef ds:uri="http://purl.org/dc/dcmitype/"/>
    <ds:schemaRef ds:uri="http://www.w3.org/XML/1998/namespace"/>
    <ds:schemaRef ds:uri="f80a141d-92ca-4d3d-9308-f7e7b1d44ce8"/>
    <ds:schemaRef ds:uri="http://purl.org/dc/elements/1.1/"/>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1754</TotalTime>
  <Words>1762</Words>
  <Application>Microsoft Office PowerPoint</Application>
  <PresentationFormat>Widescreen</PresentationFormat>
  <Paragraphs>267</Paragraphs>
  <Slides>51</Slides>
  <Notes>4</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51</vt:i4>
      </vt:variant>
    </vt:vector>
  </HeadingPairs>
  <TitlesOfParts>
    <vt:vector size="58" baseType="lpstr">
      <vt:lpstr>Abadi</vt:lpstr>
      <vt:lpstr>Arial</vt:lpstr>
      <vt:lpstr>Calibri</vt:lpstr>
      <vt:lpstr>Calibri Light</vt:lpstr>
      <vt:lpstr>IBM Plex Mono SemiBold</vt:lpstr>
      <vt:lpstr>Montserrat</vt:lpstr>
      <vt:lpstr>Custom Design</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Felipe Seleme Ribeiro</cp:lastModifiedBy>
  <cp:revision>202</cp:revision>
  <dcterms:created xsi:type="dcterms:W3CDTF">2021-04-29T18:58:34Z</dcterms:created>
  <dcterms:modified xsi:type="dcterms:W3CDTF">2023-06-17T00:33:01Z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